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9" r:id="rId3"/>
    <p:sldId id="278" r:id="rId4"/>
    <p:sldId id="261" r:id="rId5"/>
    <p:sldId id="260" r:id="rId6"/>
    <p:sldId id="266" r:id="rId7"/>
    <p:sldId id="267" r:id="rId8"/>
    <p:sldId id="268" r:id="rId9"/>
    <p:sldId id="262" r:id="rId10"/>
    <p:sldId id="263" r:id="rId11"/>
    <p:sldId id="265" r:id="rId12"/>
    <p:sldId id="279" r:id="rId13"/>
    <p:sldId id="269" r:id="rId14"/>
    <p:sldId id="274" r:id="rId15"/>
    <p:sldId id="270" r:id="rId16"/>
    <p:sldId id="275" r:id="rId17"/>
    <p:sldId id="271" r:id="rId18"/>
    <p:sldId id="276" r:id="rId19"/>
    <p:sldId id="272" r:id="rId20"/>
    <p:sldId id="277" r:id="rId21"/>
    <p:sldId id="280" r:id="rId22"/>
    <p:sldId id="282" r:id="rId23"/>
    <p:sldId id="289" r:id="rId24"/>
    <p:sldId id="292" r:id="rId25"/>
    <p:sldId id="290" r:id="rId26"/>
    <p:sldId id="281" r:id="rId27"/>
    <p:sldId id="284" r:id="rId28"/>
    <p:sldId id="283" r:id="rId29"/>
    <p:sldId id="285" r:id="rId30"/>
    <p:sldId id="287" r:id="rId31"/>
    <p:sldId id="286" r:id="rId32"/>
    <p:sldId id="288" r:id="rId33"/>
    <p:sldId id="293" r:id="rId34"/>
    <p:sldId id="295" r:id="rId35"/>
    <p:sldId id="296" r:id="rId36"/>
    <p:sldId id="297" r:id="rId37"/>
    <p:sldId id="298" r:id="rId38"/>
    <p:sldId id="294" r:id="rId39"/>
    <p:sldId id="257" r:id="rId40"/>
    <p:sldId id="258" r:id="rId41"/>
    <p:sldId id="273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1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30528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2041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39785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60867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05152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9069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9386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79649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66838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3200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97451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5540CD9-1203-4870-B075-5D492F8EB7C2}" type="datetimeFigureOut">
              <a:rPr lang="pt-BR" smtClean="0"/>
              <a:t>07/12/2021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12617EF-CA59-429B-A5E6-A65DAEBC51FE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2844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abriellimmaa/desafio-iske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2AE32D-07F2-404D-95AC-B6AFEEA4EA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Desafio isket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27AC26D-F0A7-4411-A7AB-821E4F3E2A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sz="1400" b="0" i="0" dirty="0">
                <a:effectLst/>
                <a:latin typeface="Open Sans" panose="020B0606030504020204" pitchFamily="34" charset="0"/>
              </a:rPr>
              <a:t>A rede de mercados “Boa Compra” precisa instalar uma nova unidade na cidade de Maringá. Dê informações que acredite ser útil para a rede de mercados usando os dados fornecidos.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81881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D25FF3-8714-4E0F-9DA9-169BFC4F0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Terreno (3000-5000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Area útil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BE78D7-613F-497D-92B7-EDE1742DC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212769"/>
            <a:ext cx="11029615" cy="3678303"/>
          </a:xfrm>
        </p:spPr>
        <p:txBody>
          <a:bodyPr>
            <a:normAutofit/>
          </a:bodyPr>
          <a:lstStyle/>
          <a:p>
            <a:r>
              <a:rPr lang="pt-BR" b="1" dirty="0">
                <a:latin typeface="Calibri (Corpo)"/>
              </a:rPr>
              <a:t>Valor: </a:t>
            </a:r>
            <a:r>
              <a:rPr lang="pt-BR" dirty="0">
                <a:latin typeface="Calibri (Corpo)"/>
              </a:rPr>
              <a:t>746.250</a:t>
            </a:r>
            <a:endParaRPr lang="pt-BR" b="1" dirty="0">
              <a:latin typeface="Calibri (Corpo)"/>
            </a:endParaRP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Área total: </a:t>
            </a:r>
            <a:r>
              <a:rPr lang="pt-BR" dirty="0">
                <a:latin typeface="Calibri (Corpo)"/>
              </a:rPr>
              <a:t>4500</a:t>
            </a:r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Area útil: </a:t>
            </a:r>
            <a:r>
              <a:rPr lang="pt-BR" dirty="0">
                <a:latin typeface="Calibri (Corpo)"/>
              </a:rPr>
              <a:t>4500</a:t>
            </a:r>
          </a:p>
          <a:p>
            <a:pPr marL="0" indent="0">
              <a:buNone/>
            </a:pPr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Endereço:  </a:t>
            </a:r>
            <a:r>
              <a:rPr lang="pt-BR" b="0" i="0" dirty="0">
                <a:effectLst/>
                <a:latin typeface="Calibri (Corpo)"/>
              </a:rPr>
              <a:t>Avenida José Oswaldo Maia 2091, Centro, Maringá</a:t>
            </a:r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Opcionais: </a:t>
            </a:r>
            <a:r>
              <a:rPr lang="pt-BR" dirty="0">
                <a:latin typeface="Calibri (Corpo)"/>
              </a:rPr>
              <a:t>Aceita financiamento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827A7DB-54E8-49D8-B876-BE578531C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6955" y="2054710"/>
            <a:ext cx="4573852" cy="2215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Mapa">
            <a:extLst>
              <a:ext uri="{FF2B5EF4-FFF2-40B4-BE49-F238E27FC236}">
                <a16:creationId xmlns:a16="http://schemas.microsoft.com/office/drawing/2014/main" id="{2D01999A-97B4-44B8-955C-0E9BE9F60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962" y="4428228"/>
            <a:ext cx="3574845" cy="2090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2252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D25FF3-8714-4E0F-9DA9-169BFC4F0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Terreno (5000-10000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Area útil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BE78D7-613F-497D-92B7-EDE1742DC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latin typeface="Calibri (Corpo)"/>
              </a:rPr>
              <a:t>Valor: </a:t>
            </a:r>
            <a:r>
              <a:rPr lang="pt-BR" dirty="0">
                <a:latin typeface="Calibri (Corpo)"/>
              </a:rPr>
              <a:t>2.800.000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Area total: </a:t>
            </a:r>
            <a:r>
              <a:rPr lang="pt-BR" dirty="0">
                <a:latin typeface="Calibri (Corpo)"/>
              </a:rPr>
              <a:t>5580</a:t>
            </a:r>
          </a:p>
          <a:p>
            <a:r>
              <a:rPr lang="pt-BR" b="1" dirty="0">
                <a:latin typeface="Calibri (Corpo)"/>
              </a:rPr>
              <a:t>Area útil': </a:t>
            </a:r>
            <a:r>
              <a:rPr lang="pt-BR" dirty="0">
                <a:latin typeface="Calibri (Corpo)"/>
              </a:rPr>
              <a:t>5580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Endereço: </a:t>
            </a:r>
            <a:r>
              <a:rPr lang="pt-BR" i="0" dirty="0">
                <a:effectLst/>
                <a:latin typeface="Calibri (Corpo)"/>
              </a:rPr>
              <a:t>FRANKLIN DELANO ROOSEVELT, </a:t>
            </a:r>
          </a:p>
          <a:p>
            <a:pPr marL="0" indent="0">
              <a:buNone/>
            </a:pPr>
            <a:r>
              <a:rPr lang="pt-BR" i="0" dirty="0">
                <a:effectLst/>
                <a:latin typeface="Calibri (Corpo)"/>
              </a:rPr>
              <a:t>Jardim Alvorada, Maringá</a:t>
            </a:r>
            <a:endParaRPr lang="pt-BR" dirty="0">
              <a:latin typeface="Calibri (Corpo)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AB30573-47CC-4448-88E9-D82ED3008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7321" y="2044645"/>
            <a:ext cx="3565264" cy="2005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pa">
            <a:extLst>
              <a:ext uri="{FF2B5EF4-FFF2-40B4-BE49-F238E27FC236}">
                <a16:creationId xmlns:a16="http://schemas.microsoft.com/office/drawing/2014/main" id="{29CF702B-B43A-4D21-8A53-E582265D5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866" y="4353161"/>
            <a:ext cx="3430173" cy="2005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84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380A090-BFD5-4EE6-A780-B9C7FDA36F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225" y="1601344"/>
            <a:ext cx="10993549" cy="1475013"/>
          </a:xfrm>
        </p:spPr>
        <p:txBody>
          <a:bodyPr>
            <a:normAutofit/>
          </a:bodyPr>
          <a:lstStyle/>
          <a:p>
            <a:pPr algn="ctr"/>
            <a:r>
              <a:rPr lang="pt-BR" sz="4600" dirty="0"/>
              <a:t>Mapa DE TERRENOS</a:t>
            </a:r>
          </a:p>
        </p:txBody>
      </p:sp>
    </p:spTree>
    <p:extLst>
      <p:ext uri="{BB962C8B-B14F-4D97-AF65-F5344CB8AC3E}">
        <p14:creationId xmlns:p14="http://schemas.microsoft.com/office/powerpoint/2010/main" val="981674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Terrenos DE SUA ESCOLHA (500-1000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Os pontos azuis no mapa são terrenos de nosso banco de dados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B6ED6337-06D9-465E-B102-04FF84276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1FDC37E4-AF36-4A61-8FEA-11292586B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361" y="1910054"/>
            <a:ext cx="8511278" cy="484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332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Terrenos DE SUA ESCOLHA (500-1000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Os pontos azuis no mapa são terrenos de nosso banco de dados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1FDC37E4-AF36-4A61-8FEA-11292586B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239"/>
            <a:ext cx="12192000" cy="6933239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BA3DC850-32ED-435A-8F37-D736C8E2DB54}"/>
              </a:ext>
            </a:extLst>
          </p:cNvPr>
          <p:cNvSpPr/>
          <p:nvPr/>
        </p:nvSpPr>
        <p:spPr>
          <a:xfrm>
            <a:off x="0" y="0"/>
            <a:ext cx="3001384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Mapa terrenos 500-1000</a:t>
            </a:r>
            <a:r>
              <a:rPr lang="pt-BR" b="0" i="0" dirty="0">
                <a:effectLst/>
                <a:latin typeface="Gill Sans MT (Títulos)"/>
              </a:rPr>
              <a:t>m²</a:t>
            </a:r>
            <a:endParaRPr lang="pt-B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42519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Terrenos DE SUA ESCOLHA (1000-3000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Os pontos azuis no mapa são terrenos de nosso banco de dados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B6ED6337-06D9-465E-B102-04FF84276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FB952CD-5346-4867-98C1-800CEBDDD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055" y="1899515"/>
            <a:ext cx="8449890" cy="481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773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Terrenos DE SUA ESCOLHA (1000-3000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Os pontos azuis no mapa são terrenos de nosso banco de dados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FB952CD-5346-4867-98C1-800CEBDDD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3682"/>
            <a:ext cx="12260510" cy="6991681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31196DF6-D057-4C09-B52D-B536FB69B9F9}"/>
              </a:ext>
            </a:extLst>
          </p:cNvPr>
          <p:cNvSpPr/>
          <p:nvPr/>
        </p:nvSpPr>
        <p:spPr>
          <a:xfrm>
            <a:off x="0" y="0"/>
            <a:ext cx="3001384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Mapa terrenos 1000-3000</a:t>
            </a:r>
            <a:r>
              <a:rPr lang="pt-BR" b="0" i="0" dirty="0">
                <a:effectLst/>
                <a:latin typeface="Gill Sans MT (Títulos)"/>
              </a:rPr>
              <a:t>m²</a:t>
            </a:r>
            <a:endParaRPr lang="pt-B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2166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Terrenos DE SUA ESCOLHA (3000-5000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Os pontos azuis no mapa são terrenos de nosso banco de dados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EC9CC65-ECEB-45A0-A379-53DF7D20DD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1528" y="1956352"/>
            <a:ext cx="8288942" cy="4720692"/>
          </a:xfrm>
        </p:spPr>
      </p:pic>
    </p:spTree>
    <p:extLst>
      <p:ext uri="{BB962C8B-B14F-4D97-AF65-F5344CB8AC3E}">
        <p14:creationId xmlns:p14="http://schemas.microsoft.com/office/powerpoint/2010/main" val="28707539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Terrenos DE SUA ESCOLHA (3000-5000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Os pontos azuis no mapa são terrenos de nosso banco de dados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EC9CC65-ECEB-45A0-A379-53DF7D20DDDA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43510"/>
          </a:xfr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47FA3886-CA16-48B9-92BA-93D401A85F07}"/>
              </a:ext>
            </a:extLst>
          </p:cNvPr>
          <p:cNvSpPr/>
          <p:nvPr/>
        </p:nvSpPr>
        <p:spPr>
          <a:xfrm>
            <a:off x="0" y="0"/>
            <a:ext cx="3001384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Mapa terrenos 3000-5000</a:t>
            </a:r>
            <a:r>
              <a:rPr lang="pt-BR" b="0" i="0" dirty="0">
                <a:effectLst/>
                <a:latin typeface="Gill Sans MT (Títulos)"/>
              </a:rPr>
              <a:t>m²</a:t>
            </a:r>
            <a:endParaRPr lang="pt-B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13633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Terrenos DE SUA ESCOLHA (5000-10000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Os pontos azuis no mapa são terrenos de nosso banco de dados</a:t>
            </a:r>
          </a:p>
        </p:txBody>
      </p:sp>
      <p:pic>
        <p:nvPicPr>
          <p:cNvPr id="3" name="Espaço Reservado para Conteúdo 2">
            <a:extLst>
              <a:ext uri="{FF2B5EF4-FFF2-40B4-BE49-F238E27FC236}">
                <a16:creationId xmlns:a16="http://schemas.microsoft.com/office/drawing/2014/main" id="{7C92780A-87DC-4D62-9DBE-08C0FCEA6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2095" y="1952173"/>
            <a:ext cx="8267809" cy="4703355"/>
          </a:xfrm>
        </p:spPr>
      </p:pic>
    </p:spTree>
    <p:extLst>
      <p:ext uri="{BB962C8B-B14F-4D97-AF65-F5344CB8AC3E}">
        <p14:creationId xmlns:p14="http://schemas.microsoft.com/office/powerpoint/2010/main" val="1860344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9CC443-836C-4D76-AE3C-F8694ED11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Informações uteis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E8B49E-8D27-40DD-9633-062AE65CD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3050"/>
            <a:ext cx="4841838" cy="4351338"/>
          </a:xfrm>
        </p:spPr>
        <p:txBody>
          <a:bodyPr>
            <a:noAutofit/>
          </a:bodyPr>
          <a:lstStyle/>
          <a:p>
            <a:r>
              <a:rPr lang="pt-BR" sz="1300" b="1" dirty="0">
                <a:latin typeface="Calibri (Corpo)"/>
              </a:rPr>
              <a:t>Menor preço de imóvel: </a:t>
            </a:r>
            <a:r>
              <a:rPr lang="pt-BR" sz="1300" dirty="0">
                <a:latin typeface="Calibri (Corpo)"/>
              </a:rPr>
              <a:t>315</a:t>
            </a:r>
          </a:p>
          <a:p>
            <a:r>
              <a:rPr lang="pt-BR" sz="1300" b="1" dirty="0">
                <a:latin typeface="Calibri (Corpo)"/>
              </a:rPr>
              <a:t>Maior preço de imóvel: </a:t>
            </a:r>
            <a:r>
              <a:rPr lang="pt-BR" sz="1300" dirty="0">
                <a:latin typeface="Calibri (Corpo)"/>
              </a:rPr>
              <a:t>265.000.000</a:t>
            </a:r>
          </a:p>
          <a:p>
            <a:endParaRPr lang="pt-BR" sz="1300" dirty="0">
              <a:latin typeface="Calibri (Corpo)"/>
            </a:endParaRPr>
          </a:p>
          <a:p>
            <a:r>
              <a:rPr lang="pt-BR" sz="1300" b="1" dirty="0">
                <a:latin typeface="Calibri (Corpo)"/>
              </a:rPr>
              <a:t>Imóveis com um banheiro: </a:t>
            </a:r>
            <a:r>
              <a:rPr lang="pt-BR" sz="1300" dirty="0">
                <a:latin typeface="Calibri (Corpo)"/>
              </a:rPr>
              <a:t>4724</a:t>
            </a:r>
          </a:p>
          <a:p>
            <a:r>
              <a:rPr lang="pt-BR" sz="1300" b="1" dirty="0">
                <a:latin typeface="Calibri (Corpo)"/>
              </a:rPr>
              <a:t>Imóveis com dois banheiros: </a:t>
            </a:r>
            <a:r>
              <a:rPr lang="pt-BR" sz="1300" dirty="0">
                <a:latin typeface="Calibri (Corpo)"/>
              </a:rPr>
              <a:t>4148</a:t>
            </a:r>
          </a:p>
          <a:p>
            <a:r>
              <a:rPr lang="pt-BR" sz="1300" b="1" dirty="0">
                <a:latin typeface="Calibri (Corpo)"/>
              </a:rPr>
              <a:t>Imóveis com três banheiros ou mais: </a:t>
            </a:r>
            <a:r>
              <a:rPr lang="pt-BR" sz="1300" dirty="0">
                <a:latin typeface="Calibri (Corpo)"/>
              </a:rPr>
              <a:t>3301</a:t>
            </a:r>
          </a:p>
          <a:p>
            <a:endParaRPr lang="pt-BR" sz="1300" dirty="0">
              <a:latin typeface="Calibri (Corpo)"/>
            </a:endParaRPr>
          </a:p>
          <a:p>
            <a:r>
              <a:rPr lang="pt-BR" sz="1300" b="1" dirty="0">
                <a:latin typeface="Calibri (Corpo)"/>
              </a:rPr>
              <a:t>Imóveis com um quarto: </a:t>
            </a:r>
            <a:r>
              <a:rPr lang="pt-BR" sz="1300" dirty="0">
                <a:latin typeface="Calibri (Corpo)"/>
              </a:rPr>
              <a:t>1728</a:t>
            </a:r>
          </a:p>
          <a:p>
            <a:r>
              <a:rPr lang="pt-BR" sz="1300" b="1" dirty="0">
                <a:latin typeface="Calibri (Corpo)"/>
              </a:rPr>
              <a:t>Imóveis com dois quartos: </a:t>
            </a:r>
            <a:r>
              <a:rPr lang="pt-BR" sz="1300" dirty="0">
                <a:latin typeface="Calibri (Corpo)"/>
              </a:rPr>
              <a:t>3947</a:t>
            </a:r>
          </a:p>
          <a:p>
            <a:r>
              <a:rPr lang="pt-BR" sz="1300" b="1" dirty="0">
                <a:latin typeface="Calibri (Corpo)"/>
              </a:rPr>
              <a:t>Imóveis com três quartos ou mais: </a:t>
            </a:r>
            <a:r>
              <a:rPr lang="pt-BR" sz="1300" dirty="0">
                <a:latin typeface="Calibri (Corpo)"/>
              </a:rPr>
              <a:t>10606</a:t>
            </a:r>
          </a:p>
          <a:p>
            <a:endParaRPr lang="pt-BR" sz="1300" dirty="0">
              <a:latin typeface="Calibri (Corpo)"/>
            </a:endParaRPr>
          </a:p>
          <a:p>
            <a:r>
              <a:rPr lang="pt-BR" sz="1300" b="1" dirty="0">
                <a:latin typeface="Calibri (Corpo)"/>
              </a:rPr>
              <a:t>Imóveis com uma garagem: </a:t>
            </a:r>
            <a:r>
              <a:rPr lang="pt-BR" sz="1300" dirty="0">
                <a:latin typeface="Calibri (Corpo)"/>
              </a:rPr>
              <a:t>6103</a:t>
            </a:r>
          </a:p>
          <a:p>
            <a:r>
              <a:rPr lang="pt-BR" sz="1300" b="1" dirty="0">
                <a:latin typeface="Calibri (Corpo)"/>
              </a:rPr>
              <a:t>Imóveis com duas garagens ou mais: </a:t>
            </a:r>
            <a:r>
              <a:rPr lang="pt-BR" sz="1300" dirty="0">
                <a:latin typeface="Calibri (Corpo)"/>
              </a:rPr>
              <a:t>8873</a:t>
            </a:r>
          </a:p>
          <a:p>
            <a:endParaRPr lang="pt-BR" sz="1300" dirty="0">
              <a:latin typeface="Calibri (Corpo)"/>
            </a:endParaRPr>
          </a:p>
          <a:p>
            <a:r>
              <a:rPr lang="pt-BR" sz="1300" b="1" dirty="0">
                <a:latin typeface="Calibri (Corpo)"/>
              </a:rPr>
              <a:t>Imóveis com área total maior que 120m2: </a:t>
            </a:r>
            <a:r>
              <a:rPr lang="pt-BR" sz="1300" dirty="0">
                <a:latin typeface="Calibri (Corpo)"/>
              </a:rPr>
              <a:t>6831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AE7B29D2-133B-494E-A6AF-FE281B2A01D7}"/>
              </a:ext>
            </a:extLst>
          </p:cNvPr>
          <p:cNvSpPr txBox="1">
            <a:spLocks/>
          </p:cNvSpPr>
          <p:nvPr/>
        </p:nvSpPr>
        <p:spPr>
          <a:xfrm>
            <a:off x="5230626" y="876768"/>
            <a:ext cx="4841838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300" b="1" dirty="0">
                <a:latin typeface="Calibri (Corpo)"/>
              </a:rPr>
              <a:t>Casa: </a:t>
            </a:r>
            <a:r>
              <a:rPr lang="pt-BR" sz="1300" dirty="0">
                <a:latin typeface="Calibri (Corpo)"/>
              </a:rPr>
              <a:t>7841</a:t>
            </a:r>
          </a:p>
          <a:p>
            <a:r>
              <a:rPr lang="pt-BR" sz="1300" b="1" dirty="0">
                <a:latin typeface="Calibri (Corpo)"/>
              </a:rPr>
              <a:t>Apartamento:</a:t>
            </a:r>
            <a:r>
              <a:rPr lang="pt-BR" sz="1300" dirty="0">
                <a:latin typeface="Calibri (Corpo)"/>
              </a:rPr>
              <a:t> 8992</a:t>
            </a:r>
          </a:p>
          <a:p>
            <a:r>
              <a:rPr lang="pt-BR" sz="1300" b="1" dirty="0" err="1">
                <a:latin typeface="Calibri (Corpo)"/>
              </a:rPr>
              <a:t>Kitnet</a:t>
            </a:r>
            <a:r>
              <a:rPr lang="pt-BR" sz="1300" b="1" dirty="0">
                <a:latin typeface="Calibri (Corpo)"/>
              </a:rPr>
              <a:t>:</a:t>
            </a:r>
            <a:r>
              <a:rPr lang="pt-BR" sz="1300" dirty="0">
                <a:latin typeface="Calibri (Corpo)"/>
              </a:rPr>
              <a:t> 155</a:t>
            </a:r>
          </a:p>
          <a:p>
            <a:endParaRPr lang="pt-BR" sz="1300" dirty="0">
              <a:latin typeface="Calibri (Corpo)"/>
            </a:endParaRPr>
          </a:p>
          <a:p>
            <a:r>
              <a:rPr lang="pt-BR" sz="1300" b="1" dirty="0">
                <a:latin typeface="Calibri (Corpo)"/>
              </a:rPr>
              <a:t>Terreno:</a:t>
            </a:r>
            <a:r>
              <a:rPr lang="pt-BR" sz="1300" dirty="0">
                <a:latin typeface="Calibri (Corpo)"/>
              </a:rPr>
              <a:t> 1762</a:t>
            </a:r>
          </a:p>
          <a:p>
            <a:r>
              <a:rPr lang="pt-BR" sz="1300" b="1" dirty="0">
                <a:latin typeface="Calibri (Corpo)"/>
              </a:rPr>
              <a:t>Galpão:</a:t>
            </a:r>
            <a:r>
              <a:rPr lang="pt-BR" sz="1300" dirty="0">
                <a:latin typeface="Calibri (Corpo)"/>
              </a:rPr>
              <a:t> 296</a:t>
            </a:r>
          </a:p>
          <a:p>
            <a:r>
              <a:rPr lang="pt-BR" sz="1300" b="1" dirty="0">
                <a:latin typeface="Calibri (Corpo)"/>
              </a:rPr>
              <a:t>Industrial:</a:t>
            </a:r>
            <a:r>
              <a:rPr lang="pt-BR" sz="1300" dirty="0">
                <a:latin typeface="Calibri (Corpo)"/>
              </a:rPr>
              <a:t> 54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984C0BED-37CF-4BD0-9F32-1179B7362F60}"/>
              </a:ext>
            </a:extLst>
          </p:cNvPr>
          <p:cNvSpPr txBox="1">
            <a:spLocks/>
          </p:cNvSpPr>
          <p:nvPr/>
        </p:nvSpPr>
        <p:spPr>
          <a:xfrm>
            <a:off x="8359759" y="1897082"/>
            <a:ext cx="3251049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1300" b="1" dirty="0">
                <a:latin typeface="Calibri (Corpo)"/>
              </a:rPr>
              <a:t>OPCIONAIS:</a:t>
            </a:r>
          </a:p>
          <a:p>
            <a:r>
              <a:rPr lang="pt-BR" sz="1300" b="1" dirty="0">
                <a:latin typeface="Calibri (Corpo)"/>
              </a:rPr>
              <a:t>Esquina: </a:t>
            </a:r>
            <a:r>
              <a:rPr lang="pt-BR" sz="1300" dirty="0">
                <a:latin typeface="Calibri (Corpo)"/>
              </a:rPr>
              <a:t>624</a:t>
            </a:r>
          </a:p>
          <a:p>
            <a:r>
              <a:rPr lang="pt-BR" sz="1300" b="1" dirty="0">
                <a:latin typeface="Calibri (Corpo)"/>
              </a:rPr>
              <a:t>Ar condicionado: </a:t>
            </a:r>
            <a:r>
              <a:rPr lang="pt-BR" sz="1300" dirty="0">
                <a:latin typeface="Calibri (Corpo)"/>
              </a:rPr>
              <a:t>1936</a:t>
            </a:r>
          </a:p>
          <a:p>
            <a:r>
              <a:rPr lang="pt-BR" sz="1300" b="1" dirty="0">
                <a:latin typeface="Calibri (Corpo)"/>
              </a:rPr>
              <a:t>Deposito: </a:t>
            </a:r>
            <a:r>
              <a:rPr lang="pt-BR" sz="1300" dirty="0">
                <a:latin typeface="Calibri (Corpo)"/>
              </a:rPr>
              <a:t>232</a:t>
            </a:r>
          </a:p>
          <a:p>
            <a:r>
              <a:rPr lang="pt-BR" sz="1300" b="1" dirty="0">
                <a:latin typeface="Calibri (Corpo)"/>
              </a:rPr>
              <a:t>Escritório: </a:t>
            </a:r>
            <a:r>
              <a:rPr lang="pt-BR" sz="1300" dirty="0">
                <a:latin typeface="Calibri (Corpo)"/>
              </a:rPr>
              <a:t>920</a:t>
            </a:r>
          </a:p>
          <a:p>
            <a:r>
              <a:rPr lang="pt-BR" sz="1300" b="1" dirty="0">
                <a:latin typeface="Calibri (Corpo)"/>
              </a:rPr>
              <a:t>Vigia: </a:t>
            </a:r>
            <a:r>
              <a:rPr lang="pt-BR" sz="1300" dirty="0">
                <a:latin typeface="Calibri (Corpo)"/>
              </a:rPr>
              <a:t>151</a:t>
            </a:r>
          </a:p>
          <a:p>
            <a:r>
              <a:rPr lang="pt-BR" sz="1300" b="1" dirty="0">
                <a:latin typeface="Calibri (Corpo)"/>
              </a:rPr>
              <a:t>Cerca: </a:t>
            </a:r>
            <a:r>
              <a:rPr lang="pt-BR" sz="1300" dirty="0">
                <a:latin typeface="Calibri (Corpo)"/>
              </a:rPr>
              <a:t>828</a:t>
            </a:r>
          </a:p>
          <a:p>
            <a:r>
              <a:rPr lang="pt-BR" sz="1300" b="1" dirty="0">
                <a:latin typeface="Calibri (Corpo)"/>
              </a:rPr>
              <a:t>Circuito de segurança: </a:t>
            </a:r>
            <a:r>
              <a:rPr lang="pt-BR" sz="1300" dirty="0">
                <a:latin typeface="Calibri (Corpo)"/>
              </a:rPr>
              <a:t>108</a:t>
            </a:r>
          </a:p>
          <a:p>
            <a:r>
              <a:rPr lang="pt-BR" sz="1300" b="1" dirty="0">
                <a:latin typeface="Calibri (Corpo)"/>
              </a:rPr>
              <a:t>Câmeras de segurança: </a:t>
            </a:r>
            <a:r>
              <a:rPr lang="pt-BR" sz="1300" dirty="0">
                <a:latin typeface="Calibri (Corpo)"/>
              </a:rPr>
              <a:t>323</a:t>
            </a:r>
          </a:p>
          <a:p>
            <a:r>
              <a:rPr lang="pt-BR" sz="1300" b="1" dirty="0">
                <a:latin typeface="Calibri (Corpo)"/>
              </a:rPr>
              <a:t>Segurança 24h: </a:t>
            </a:r>
            <a:r>
              <a:rPr lang="pt-BR" sz="1300" dirty="0">
                <a:latin typeface="Calibri (Corpo)"/>
              </a:rPr>
              <a:t>497</a:t>
            </a:r>
          </a:p>
          <a:p>
            <a:r>
              <a:rPr lang="pt-BR" sz="1300" b="1" dirty="0">
                <a:latin typeface="Calibri (Corpo)"/>
              </a:rPr>
              <a:t>Sistema de alarme: </a:t>
            </a:r>
            <a:r>
              <a:rPr lang="pt-BR" sz="1300" dirty="0">
                <a:latin typeface="Calibri (Corpo)"/>
              </a:rPr>
              <a:t>154</a:t>
            </a:r>
          </a:p>
          <a:p>
            <a:r>
              <a:rPr lang="pt-BR" sz="1300" b="1" dirty="0">
                <a:latin typeface="Calibri (Corpo)"/>
              </a:rPr>
              <a:t>Vigilância: </a:t>
            </a:r>
            <a:r>
              <a:rPr lang="pt-BR" sz="1300" dirty="0">
                <a:latin typeface="Calibri (Corpo)"/>
              </a:rPr>
              <a:t>33</a:t>
            </a:r>
          </a:p>
          <a:p>
            <a:r>
              <a:rPr lang="pt-BR" sz="1300" b="1" dirty="0">
                <a:latin typeface="Calibri (Corpo)"/>
              </a:rPr>
              <a:t>Gerador: </a:t>
            </a:r>
            <a:r>
              <a:rPr lang="pt-BR" sz="1300" dirty="0">
                <a:latin typeface="Calibri (Corpo)"/>
              </a:rPr>
              <a:t>101</a:t>
            </a:r>
          </a:p>
          <a:p>
            <a:r>
              <a:rPr lang="pt-BR" sz="1300" b="1" dirty="0">
                <a:latin typeface="Calibri (Corpo)"/>
              </a:rPr>
              <a:t>Gás encanado: </a:t>
            </a:r>
            <a:r>
              <a:rPr lang="pt-BR" sz="1300" dirty="0">
                <a:latin typeface="Calibri (Corpo)"/>
              </a:rPr>
              <a:t>239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7D54E4A-F64A-4A7C-9D59-6E93C7BA5042}"/>
              </a:ext>
            </a:extLst>
          </p:cNvPr>
          <p:cNvSpPr/>
          <p:nvPr/>
        </p:nvSpPr>
        <p:spPr>
          <a:xfrm>
            <a:off x="5084781" y="3205779"/>
            <a:ext cx="2022438" cy="623943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434B8A5-CCD3-41E6-919B-34D7EBF9DA55}"/>
              </a:ext>
            </a:extLst>
          </p:cNvPr>
          <p:cNvSpPr/>
          <p:nvPr/>
        </p:nvSpPr>
        <p:spPr>
          <a:xfrm>
            <a:off x="8340374" y="3429000"/>
            <a:ext cx="2632426" cy="224028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31519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Terrenos DE SUA ESCOLHA (5000-10000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Os pontos azuis no mapa são terrenos de nosso banco de dados</a:t>
            </a:r>
          </a:p>
        </p:txBody>
      </p:sp>
      <p:pic>
        <p:nvPicPr>
          <p:cNvPr id="3" name="Espaço Reservado para Conteúdo 2">
            <a:extLst>
              <a:ext uri="{FF2B5EF4-FFF2-40B4-BE49-F238E27FC236}">
                <a16:creationId xmlns:a16="http://schemas.microsoft.com/office/drawing/2014/main" id="{7C92780A-87DC-4D62-9DBE-08C0FCEA671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34083"/>
          </a:xfr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DCE9BF51-A648-431B-8FEC-83A7F7DF8D55}"/>
              </a:ext>
            </a:extLst>
          </p:cNvPr>
          <p:cNvSpPr/>
          <p:nvPr/>
        </p:nvSpPr>
        <p:spPr>
          <a:xfrm>
            <a:off x="0" y="0"/>
            <a:ext cx="3001384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Mapa terrenos 5000-10000</a:t>
            </a:r>
            <a:r>
              <a:rPr lang="pt-BR" b="0" i="0" dirty="0">
                <a:effectLst/>
                <a:latin typeface="Gill Sans MT (Títulos)"/>
              </a:rPr>
              <a:t>m²</a:t>
            </a:r>
            <a:endParaRPr lang="pt-B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60076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380A090-BFD5-4EE6-A780-B9C7FDA36F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225" y="1601344"/>
            <a:ext cx="10993549" cy="1475013"/>
          </a:xfrm>
        </p:spPr>
        <p:txBody>
          <a:bodyPr>
            <a:normAutofit/>
          </a:bodyPr>
          <a:lstStyle/>
          <a:p>
            <a:pPr algn="ctr"/>
            <a:r>
              <a:rPr lang="pt-BR" sz="4600" dirty="0"/>
              <a:t>Sugestões DE GALPÕES</a:t>
            </a:r>
          </a:p>
        </p:txBody>
      </p:sp>
    </p:spTree>
    <p:extLst>
      <p:ext uri="{BB962C8B-B14F-4D97-AF65-F5344CB8AC3E}">
        <p14:creationId xmlns:p14="http://schemas.microsoft.com/office/powerpoint/2010/main" val="21130268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41A48C-47FF-4CAA-A79F-CBBD6CF62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GALPÕES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893A894-FB67-4743-8FD6-72AC32D15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138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800" b="1" dirty="0">
                <a:latin typeface="Calibri (Corpo)"/>
              </a:rPr>
              <a:t>Áreas uteis em </a:t>
            </a:r>
            <a:r>
              <a:rPr lang="pt-BR" sz="1800" b="1" i="0" dirty="0">
                <a:effectLst/>
                <a:latin typeface="Calibri (Corpo)"/>
              </a:rPr>
              <a:t>m</a:t>
            </a:r>
            <a:r>
              <a:rPr lang="pt-BR" sz="2000" b="1" i="0" dirty="0">
                <a:effectLst/>
                <a:latin typeface="Calibri (Corpo)"/>
              </a:rPr>
              <a:t>²</a:t>
            </a:r>
            <a:r>
              <a:rPr lang="pt-BR" sz="1800" b="1" dirty="0">
                <a:latin typeface="Calibri (Corpo)"/>
              </a:rPr>
              <a:t>...</a:t>
            </a:r>
          </a:p>
          <a:p>
            <a:r>
              <a:rPr lang="pt-BR" sz="1500" b="1" dirty="0">
                <a:latin typeface="Calibri (Corpo)"/>
              </a:rPr>
              <a:t>0 - 500: </a:t>
            </a:r>
            <a:r>
              <a:rPr lang="pt-BR" sz="1500" dirty="0">
                <a:latin typeface="Calibri (Corpo)"/>
              </a:rPr>
              <a:t>107</a:t>
            </a:r>
          </a:p>
          <a:p>
            <a:r>
              <a:rPr lang="pt-BR" sz="1500" b="1" dirty="0">
                <a:latin typeface="Calibri (Corpo)"/>
              </a:rPr>
              <a:t>500 - 1000: </a:t>
            </a:r>
            <a:r>
              <a:rPr lang="pt-BR" sz="1500" dirty="0">
                <a:latin typeface="Calibri (Corpo)"/>
              </a:rPr>
              <a:t>19</a:t>
            </a:r>
          </a:p>
          <a:p>
            <a:r>
              <a:rPr lang="pt-BR" sz="1500" b="1" dirty="0">
                <a:latin typeface="Calibri (Corpo)"/>
              </a:rPr>
              <a:t>1000 - 3000: </a:t>
            </a:r>
            <a:r>
              <a:rPr lang="pt-BR" sz="1500" dirty="0">
                <a:latin typeface="Calibri (Corpo)"/>
              </a:rPr>
              <a:t>17</a:t>
            </a:r>
          </a:p>
          <a:p>
            <a:r>
              <a:rPr lang="pt-BR" sz="1500" b="1" dirty="0">
                <a:latin typeface="Calibri (Corpo)"/>
              </a:rPr>
              <a:t>3000 - 10000:</a:t>
            </a:r>
            <a:r>
              <a:rPr lang="pt-BR" sz="1500" dirty="0">
                <a:latin typeface="Calibri (Corpo)"/>
              </a:rPr>
              <a:t> 2</a:t>
            </a:r>
          </a:p>
          <a:p>
            <a:r>
              <a:rPr lang="pt-BR" sz="1500" b="1" dirty="0">
                <a:latin typeface="Calibri (Corpo)"/>
              </a:rPr>
              <a:t>10000+: </a:t>
            </a:r>
            <a:r>
              <a:rPr lang="pt-BR" sz="1500" dirty="0">
                <a:latin typeface="Calibri (Corpo)"/>
              </a:rPr>
              <a:t>0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1D01D5D-7002-4756-9F16-29FF8B9B4F7E}"/>
              </a:ext>
            </a:extLst>
          </p:cNvPr>
          <p:cNvSpPr/>
          <p:nvPr/>
        </p:nvSpPr>
        <p:spPr>
          <a:xfrm>
            <a:off x="838200" y="2958354"/>
            <a:ext cx="2022438" cy="1108038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64280A66-1E36-4D40-A21B-6196B1EA7AAF}"/>
              </a:ext>
            </a:extLst>
          </p:cNvPr>
          <p:cNvSpPr txBox="1">
            <a:spLocks/>
          </p:cNvSpPr>
          <p:nvPr/>
        </p:nvSpPr>
        <p:spPr>
          <a:xfrm>
            <a:off x="6096000" y="1853069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b="1" dirty="0">
                <a:solidFill>
                  <a:schemeClr val="tx2"/>
                </a:solidFill>
                <a:latin typeface="Calibri (Corpo)"/>
              </a:rPr>
              <a:t>Valores (R$)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0 - 50.000: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181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50.000 - 100.000: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0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100.000 - 200.000: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1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200.000 - 350.000: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1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350.000 - 500.000: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15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550.000 - 1.000.000: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28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1.000.000+: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58</a:t>
            </a:r>
          </a:p>
        </p:txBody>
      </p:sp>
    </p:spTree>
    <p:extLst>
      <p:ext uri="{BB962C8B-B14F-4D97-AF65-F5344CB8AC3E}">
        <p14:creationId xmlns:p14="http://schemas.microsoft.com/office/powerpoint/2010/main" val="39021931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D3624A-864B-4ED0-B82F-E529190D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GALPÃO (500-1000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Area útil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A0E7CAC-159E-4D92-84C8-F761AE146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b="1" dirty="0">
                <a:latin typeface="Calibri (Corpo)"/>
              </a:rPr>
              <a:t>Valor:</a:t>
            </a:r>
            <a:r>
              <a:rPr lang="pt-BR" dirty="0">
                <a:latin typeface="Calibri (Corpo)"/>
              </a:rPr>
              <a:t> 9000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Area total: </a:t>
            </a:r>
            <a:r>
              <a:rPr lang="pt-BR" dirty="0">
                <a:latin typeface="Calibri (Corpo)"/>
              </a:rPr>
              <a:t>900</a:t>
            </a:r>
          </a:p>
          <a:p>
            <a:r>
              <a:rPr lang="pt-BR" b="1" dirty="0">
                <a:latin typeface="Calibri (Corpo)"/>
              </a:rPr>
              <a:t>Area útil:</a:t>
            </a:r>
            <a:r>
              <a:rPr lang="pt-BR" dirty="0">
                <a:latin typeface="Calibri (Corpo)"/>
              </a:rPr>
              <a:t> 900</a:t>
            </a:r>
          </a:p>
          <a:p>
            <a:endParaRPr lang="pt-BR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Endereço:</a:t>
            </a:r>
            <a:r>
              <a:rPr lang="pt-BR" dirty="0">
                <a:latin typeface="Calibri (Corpo)"/>
              </a:rPr>
              <a:t> Rodovia Osvaldo Pacheco de Lacerda</a:t>
            </a:r>
          </a:p>
          <a:p>
            <a:r>
              <a:rPr lang="pt-BR" b="1" dirty="0">
                <a:latin typeface="Calibri (Corpo)"/>
              </a:rPr>
              <a:t>Opcionais:</a:t>
            </a:r>
            <a:r>
              <a:rPr lang="pt-BR" dirty="0">
                <a:latin typeface="Calibri (Corpo)"/>
              </a:rPr>
              <a:t> Recepção e guarita</a:t>
            </a:r>
          </a:p>
          <a:p>
            <a:r>
              <a:rPr lang="pt-BR" b="1" dirty="0">
                <a:latin typeface="Calibri (Corpo)"/>
              </a:rPr>
              <a:t>Tipo negócio: </a:t>
            </a:r>
            <a:r>
              <a:rPr lang="pt-BR" dirty="0">
                <a:latin typeface="Calibri (Corpo)"/>
              </a:rPr>
              <a:t>Locação</a:t>
            </a:r>
          </a:p>
          <a:p>
            <a:r>
              <a:rPr lang="pt-BR" b="1" dirty="0">
                <a:latin typeface="Calibri (Corpo)"/>
              </a:rPr>
              <a:t>Banheiro:</a:t>
            </a:r>
            <a:r>
              <a:rPr lang="pt-BR" dirty="0">
                <a:latin typeface="Calibri (Corpo)"/>
              </a:rPr>
              <a:t> 2</a:t>
            </a:r>
          </a:p>
          <a:p>
            <a:r>
              <a:rPr lang="pt-BR" b="1" dirty="0">
                <a:latin typeface="Calibri (Corpo)"/>
              </a:rPr>
              <a:t>Garagem:</a:t>
            </a:r>
            <a:r>
              <a:rPr lang="pt-BR" dirty="0">
                <a:latin typeface="Calibri (Corpo)"/>
              </a:rPr>
              <a:t> 10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774B7198-D0B4-4C1F-B164-4D4A3F595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2889" y="2129006"/>
            <a:ext cx="3469309" cy="2599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11D6EEF4-F808-46B7-822C-A062EC524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283" y="2199173"/>
            <a:ext cx="2554829" cy="1914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E6D91514-363E-45A4-95C3-5D82AA92B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284" y="4346096"/>
            <a:ext cx="2554828" cy="189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>
            <a:extLst>
              <a:ext uri="{FF2B5EF4-FFF2-40B4-BE49-F238E27FC236}">
                <a16:creationId xmlns:a16="http://schemas.microsoft.com/office/drawing/2014/main" id="{36DAD007-BB8F-4775-AF4F-7892EFFC11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9"/>
          <a:stretch/>
        </p:blipFill>
        <p:spPr bwMode="auto">
          <a:xfrm>
            <a:off x="8062888" y="4346096"/>
            <a:ext cx="3469308" cy="227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26787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285F79-D2CE-4C26-B45E-F3D74FA02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GALPÃO (500-1000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Area útil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7974FF6-5CF6-4B83-8A21-3CD53966C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>
                <a:latin typeface="Calibri (Corpo)"/>
              </a:rPr>
              <a:t>Valor:</a:t>
            </a:r>
            <a:r>
              <a:rPr lang="pt-BR" dirty="0">
                <a:latin typeface="Calibri (Corpo)"/>
              </a:rPr>
              <a:t> 3.700.000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Area total:</a:t>
            </a:r>
            <a:r>
              <a:rPr lang="pt-BR" dirty="0">
                <a:latin typeface="Calibri (Corpo)"/>
              </a:rPr>
              <a:t> 551</a:t>
            </a:r>
          </a:p>
          <a:p>
            <a:r>
              <a:rPr lang="pt-BR" b="1" dirty="0">
                <a:latin typeface="Calibri (Corpo)"/>
              </a:rPr>
              <a:t>Area útil:</a:t>
            </a:r>
            <a:r>
              <a:rPr lang="pt-BR" dirty="0">
                <a:latin typeface="Calibri (Corpo)"/>
              </a:rPr>
              <a:t> 551</a:t>
            </a:r>
          </a:p>
          <a:p>
            <a:endParaRPr lang="pt-BR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Endereço:</a:t>
            </a:r>
            <a:r>
              <a:rPr lang="pt-BR" dirty="0">
                <a:latin typeface="Calibri (Corpo)"/>
              </a:rPr>
              <a:t> Praça José Bonifácio</a:t>
            </a:r>
          </a:p>
        </p:txBody>
      </p:sp>
      <p:pic>
        <p:nvPicPr>
          <p:cNvPr id="25602" name="Picture 2">
            <a:extLst>
              <a:ext uri="{FF2B5EF4-FFF2-40B4-BE49-F238E27FC236}">
                <a16:creationId xmlns:a16="http://schemas.microsoft.com/office/drawing/2014/main" id="{3258205C-28CF-4175-8856-7E85A778D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3871" y="2180496"/>
            <a:ext cx="2616936" cy="1961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6" name="Picture 6">
            <a:extLst>
              <a:ext uri="{FF2B5EF4-FFF2-40B4-BE49-F238E27FC236}">
                <a16:creationId xmlns:a16="http://schemas.microsoft.com/office/drawing/2014/main" id="{8E85CCF5-5425-436D-A52F-D128E3644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651" y="2180496"/>
            <a:ext cx="2899074" cy="2172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8" name="Picture 8">
            <a:extLst>
              <a:ext uri="{FF2B5EF4-FFF2-40B4-BE49-F238E27FC236}">
                <a16:creationId xmlns:a16="http://schemas.microsoft.com/office/drawing/2014/main" id="{EF60598A-58EC-45D3-8130-CE470C44A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3871" y="4362141"/>
            <a:ext cx="2616936" cy="1961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6200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D3624A-864B-4ED0-B82F-E529190D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GALPÃO (1000-3000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Area útil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A0E7CAC-159E-4D92-84C8-F761AE146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latin typeface="Calibri (Corpo)"/>
              </a:rPr>
              <a:t>Valor: </a:t>
            </a:r>
            <a:r>
              <a:rPr lang="pt-BR" dirty="0">
                <a:latin typeface="Calibri (Corpo)"/>
              </a:rPr>
              <a:t>6.000.000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Area total: </a:t>
            </a:r>
            <a:r>
              <a:rPr lang="pt-BR" dirty="0">
                <a:latin typeface="Calibri (Corpo)"/>
              </a:rPr>
              <a:t>2200</a:t>
            </a:r>
          </a:p>
          <a:p>
            <a:r>
              <a:rPr lang="pt-BR" b="1" dirty="0">
                <a:latin typeface="Calibri (Corpo)"/>
              </a:rPr>
              <a:t>Area útil': </a:t>
            </a:r>
            <a:r>
              <a:rPr lang="pt-BR" dirty="0">
                <a:latin typeface="Calibri (Corpo)"/>
              </a:rPr>
              <a:t>2200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Endereço: </a:t>
            </a:r>
            <a:r>
              <a:rPr lang="pt-BR" dirty="0">
                <a:latin typeface="Calibri (Corpo)"/>
              </a:rPr>
              <a:t>Avenida Doutor Luiz Teixeira Mendes</a:t>
            </a:r>
          </a:p>
          <a:p>
            <a:r>
              <a:rPr lang="pt-BR" b="1" dirty="0">
                <a:latin typeface="Calibri (Corpo)"/>
              </a:rPr>
              <a:t>Tipo negócio: </a:t>
            </a:r>
            <a:r>
              <a:rPr lang="pt-BR" dirty="0">
                <a:latin typeface="Calibri (Corpo)"/>
              </a:rPr>
              <a:t>Venda</a:t>
            </a:r>
          </a:p>
          <a:p>
            <a:endParaRPr lang="pt-BR" dirty="0">
              <a:latin typeface="Calibri (Corpo)"/>
            </a:endParaRPr>
          </a:p>
        </p:txBody>
      </p:sp>
      <p:pic>
        <p:nvPicPr>
          <p:cNvPr id="24578" name="Picture 2">
            <a:extLst>
              <a:ext uri="{FF2B5EF4-FFF2-40B4-BE49-F238E27FC236}">
                <a16:creationId xmlns:a16="http://schemas.microsoft.com/office/drawing/2014/main" id="{1BFCEE95-4CB0-4E68-90BB-3D8EDAFFB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3435" y="2180496"/>
            <a:ext cx="2917372" cy="218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0" name="Picture 4">
            <a:extLst>
              <a:ext uri="{FF2B5EF4-FFF2-40B4-BE49-F238E27FC236}">
                <a16:creationId xmlns:a16="http://schemas.microsoft.com/office/drawing/2014/main" id="{8CB76873-147A-4B22-9362-5AACF1520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0034" y="2172428"/>
            <a:ext cx="2917373" cy="2188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2" name="Picture 6">
            <a:extLst>
              <a:ext uri="{FF2B5EF4-FFF2-40B4-BE49-F238E27FC236}">
                <a16:creationId xmlns:a16="http://schemas.microsoft.com/office/drawing/2014/main" id="{B829EFE2-3ED2-41CE-8DCE-A07A65C38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3434" y="4473658"/>
            <a:ext cx="2917371" cy="2068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4" name="Picture 8">
            <a:extLst>
              <a:ext uri="{FF2B5EF4-FFF2-40B4-BE49-F238E27FC236}">
                <a16:creationId xmlns:a16="http://schemas.microsoft.com/office/drawing/2014/main" id="{12EB0E4C-4EE8-4384-9F4B-4DD2E91B3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0034" y="4473658"/>
            <a:ext cx="2917373" cy="2068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27472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380A090-BFD5-4EE6-A780-B9C7FDA36F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225" y="1601344"/>
            <a:ext cx="10993549" cy="1475013"/>
          </a:xfrm>
        </p:spPr>
        <p:txBody>
          <a:bodyPr>
            <a:normAutofit/>
          </a:bodyPr>
          <a:lstStyle/>
          <a:p>
            <a:pPr algn="ctr"/>
            <a:r>
              <a:rPr lang="pt-BR" sz="4600" dirty="0"/>
              <a:t>Mapa DE GALPÕES</a:t>
            </a:r>
          </a:p>
        </p:txBody>
      </p:sp>
    </p:spTree>
    <p:extLst>
      <p:ext uri="{BB962C8B-B14F-4D97-AF65-F5344CB8AC3E}">
        <p14:creationId xmlns:p14="http://schemas.microsoft.com/office/powerpoint/2010/main" val="15290692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GALPÕES DE SUA ESCOLHA (0-500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Os pontos azuis no mapa são GALPÕES de nosso banco de dados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B67D747-9151-408F-BAB8-1B7590C3EB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0174" y="1961594"/>
            <a:ext cx="8271649" cy="470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574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4C0E4E7-59B9-4992-9C03-2981B72C7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8296" cy="694944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A3E2A2B5-CB6F-455F-A144-034F976F4EB2}"/>
              </a:ext>
            </a:extLst>
          </p:cNvPr>
          <p:cNvSpPr/>
          <p:nvPr/>
        </p:nvSpPr>
        <p:spPr>
          <a:xfrm>
            <a:off x="0" y="0"/>
            <a:ext cx="2409713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Mapa galpões 0-500</a:t>
            </a:r>
            <a:r>
              <a:rPr lang="pt-BR" b="0" i="0" dirty="0">
                <a:effectLst/>
                <a:latin typeface="Gill Sans MT (Títulos)"/>
              </a:rPr>
              <a:t>m²</a:t>
            </a:r>
            <a:endParaRPr lang="pt-B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69168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GALPÕES DE SUA ESCOLHA (500-1000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Os pontos azuis no mapa são GALPÕES de nosso banco de dados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5A5BF55D-EF91-4DCC-85C0-1A1C97E685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8659" y="1980150"/>
            <a:ext cx="8314679" cy="4729167"/>
          </a:xfrm>
        </p:spPr>
      </p:pic>
    </p:spTree>
    <p:extLst>
      <p:ext uri="{BB962C8B-B14F-4D97-AF65-F5344CB8AC3E}">
        <p14:creationId xmlns:p14="http://schemas.microsoft.com/office/powerpoint/2010/main" val="3683428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380A090-BFD5-4EE6-A780-B9C7FDA36F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225" y="1601344"/>
            <a:ext cx="10993549" cy="1475013"/>
          </a:xfrm>
        </p:spPr>
        <p:txBody>
          <a:bodyPr>
            <a:normAutofit/>
          </a:bodyPr>
          <a:lstStyle/>
          <a:p>
            <a:pPr algn="ctr"/>
            <a:r>
              <a:rPr lang="pt-BR" sz="4600" dirty="0"/>
              <a:t>Sugestões DE TERRENOS</a:t>
            </a:r>
          </a:p>
        </p:txBody>
      </p:sp>
    </p:spTree>
    <p:extLst>
      <p:ext uri="{BB962C8B-B14F-4D97-AF65-F5344CB8AC3E}">
        <p14:creationId xmlns:p14="http://schemas.microsoft.com/office/powerpoint/2010/main" val="3187665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7457A99-DAC0-489F-A721-DCE49E4FF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9382" cy="6938682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09F04018-3FA8-415B-AB3B-A35606D2BF75}"/>
              </a:ext>
            </a:extLst>
          </p:cNvPr>
          <p:cNvSpPr/>
          <p:nvPr/>
        </p:nvSpPr>
        <p:spPr>
          <a:xfrm>
            <a:off x="0" y="0"/>
            <a:ext cx="2635624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Mapa galpões 500-1000</a:t>
            </a:r>
            <a:r>
              <a:rPr lang="pt-BR" b="0" i="0" dirty="0">
                <a:effectLst/>
                <a:latin typeface="Gill Sans MT (Títulos)"/>
              </a:rPr>
              <a:t>m²</a:t>
            </a:r>
            <a:endParaRPr lang="pt-B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85627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GALPÕES DE SUA ESCOLHA (1000-3000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Os pontos azuis no mapa são GALPÕES de nosso banco de dados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8764A08-7387-4E8C-8E9E-864F31D0F5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4834" y="1936377"/>
            <a:ext cx="8242329" cy="4697637"/>
          </a:xfrm>
        </p:spPr>
      </p:pic>
    </p:spTree>
    <p:extLst>
      <p:ext uri="{BB962C8B-B14F-4D97-AF65-F5344CB8AC3E}">
        <p14:creationId xmlns:p14="http://schemas.microsoft.com/office/powerpoint/2010/main" val="14082486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6347583-783E-4A17-AB93-6868EEB65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111534A-5D47-4F6B-944E-301A4C98EB0D}"/>
              </a:ext>
            </a:extLst>
          </p:cNvPr>
          <p:cNvSpPr/>
          <p:nvPr/>
        </p:nvSpPr>
        <p:spPr>
          <a:xfrm>
            <a:off x="0" y="0"/>
            <a:ext cx="273244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Mapa galpões 1000-3000</a:t>
            </a:r>
            <a:r>
              <a:rPr lang="pt-BR" b="0" i="0" dirty="0">
                <a:effectLst/>
                <a:latin typeface="Gill Sans MT (Títulos)"/>
              </a:rPr>
              <a:t>m²</a:t>
            </a:r>
            <a:endParaRPr lang="pt-B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982291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DEA564-82D5-472D-984E-B2E8BD60E6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pt-BR" dirty="0"/>
              <a:t>MAPEAMENTO DE TODOS MERCADOS EM MARINGÁ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1A33E2E-4DE8-425A-B1A0-9E5B301DD7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86008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320314E-2611-46D8-AE24-421760D59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396BB03-85B4-42C0-B4A6-667513CD3824}"/>
              </a:ext>
            </a:extLst>
          </p:cNvPr>
          <p:cNvSpPr/>
          <p:nvPr/>
        </p:nvSpPr>
        <p:spPr>
          <a:xfrm>
            <a:off x="0" y="0"/>
            <a:ext cx="306593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Supermercados em </a:t>
            </a:r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  <a:r>
              <a:rPr lang="pt-BR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aringá</a:t>
            </a:r>
          </a:p>
        </p:txBody>
      </p:sp>
    </p:spTree>
    <p:extLst>
      <p:ext uri="{BB962C8B-B14F-4D97-AF65-F5344CB8AC3E}">
        <p14:creationId xmlns:p14="http://schemas.microsoft.com/office/powerpoint/2010/main" val="3359378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DEA564-82D5-472D-984E-B2E8BD60E6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dirty="0"/>
              <a:t>MAPEAMENTO DE TERRENOS E GALPÕES</a:t>
            </a:r>
            <a:br>
              <a:rPr lang="pt-BR" dirty="0"/>
            </a:br>
            <a:r>
              <a:rPr lang="pt-BR" dirty="0"/>
              <a:t>COMPARADOS AOS MERCADOS</a:t>
            </a:r>
            <a:br>
              <a:rPr lang="pt-BR" dirty="0"/>
            </a:br>
            <a:r>
              <a:rPr lang="pt-BR" dirty="0"/>
              <a:t>JÁ EXISTENTES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1A33E2E-4DE8-425A-B1A0-9E5B301DD7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76497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ABF708B-ACD3-4758-A768-F707B6BE1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96"/>
          <a:stretch/>
        </p:blipFill>
        <p:spPr>
          <a:xfrm>
            <a:off x="2103356" y="2022438"/>
            <a:ext cx="7985288" cy="4525514"/>
          </a:xfr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925E8551-15E2-4143-9C4D-CF76D7439C39}"/>
              </a:ext>
            </a:extLst>
          </p:cNvPr>
          <p:cNvSpPr txBox="1">
            <a:spLocks/>
          </p:cNvSpPr>
          <p:nvPr/>
        </p:nvSpPr>
        <p:spPr>
          <a:xfrm>
            <a:off x="581192" y="696888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/>
              <a:t>Mercados, terrenos e galpões em </a:t>
            </a:r>
            <a:r>
              <a:rPr lang="pt-BR" dirty="0" err="1"/>
              <a:t>maringá</a:t>
            </a:r>
            <a:endParaRPr lang="pt-BR" dirty="0"/>
          </a:p>
          <a:p>
            <a:r>
              <a:rPr lang="pt-BR" sz="1200" dirty="0"/>
              <a:t>* Os pontos azuis são os terrenos 	*os pontos pretos são os GALPÕES 	* os pontos vermelhos são os mercados</a:t>
            </a:r>
          </a:p>
        </p:txBody>
      </p:sp>
    </p:spTree>
    <p:extLst>
      <p:ext uri="{BB962C8B-B14F-4D97-AF65-F5344CB8AC3E}">
        <p14:creationId xmlns:p14="http://schemas.microsoft.com/office/powerpoint/2010/main" val="30153668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1C13F63A-0A55-4F78-B261-783385F64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299C020-5D85-40D8-8044-03C08C3B7CBC}"/>
              </a:ext>
            </a:extLst>
          </p:cNvPr>
          <p:cNvSpPr/>
          <p:nvPr/>
        </p:nvSpPr>
        <p:spPr>
          <a:xfrm>
            <a:off x="-1" y="0"/>
            <a:ext cx="1807285" cy="101566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Mercados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rgbClr val="0101F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Terrenos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Galpões</a:t>
            </a:r>
          </a:p>
        </p:txBody>
      </p:sp>
    </p:spTree>
    <p:extLst>
      <p:ext uri="{BB962C8B-B14F-4D97-AF65-F5344CB8AC3E}">
        <p14:creationId xmlns:p14="http://schemas.microsoft.com/office/powerpoint/2010/main" val="25279568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DEA564-82D5-472D-984E-B2E8BD60E6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pt-BR" dirty="0"/>
              <a:t>Detalhes da atividade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1A33E2E-4DE8-425A-B1A0-9E5B301DD7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23058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465360-BA4A-408F-8DDE-4FD3C26BD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Anúncios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2B03D4-6441-428E-B70F-3DD994EDA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77541"/>
            <a:ext cx="5712032" cy="3678303"/>
          </a:xfrm>
        </p:spPr>
        <p:txBody>
          <a:bodyPr>
            <a:normAutofit fontScale="25000" lnSpcReduction="20000"/>
          </a:bodyPr>
          <a:lstStyle/>
          <a:p>
            <a:r>
              <a:rPr lang="pt-BR" sz="5600" b="1" dirty="0">
                <a:latin typeface="Calibri (Corpo)"/>
              </a:rPr>
              <a:t>O arquivo contém 21121 dados</a:t>
            </a:r>
          </a:p>
          <a:p>
            <a:r>
              <a:rPr lang="pt-BR" sz="5600" b="1" dirty="0">
                <a:latin typeface="Calibri (Corpo)"/>
              </a:rPr>
              <a:t>Cada dado inserido contém essas Keys:</a:t>
            </a:r>
          </a:p>
          <a:p>
            <a:pPr marL="457200" lvl="1" indent="0">
              <a:buNone/>
            </a:pPr>
            <a:r>
              <a:rPr lang="pt-BR" sz="5600" dirty="0">
                <a:latin typeface="Calibri (Corpo)"/>
              </a:rPr>
              <a:t>area_total</a:t>
            </a:r>
          </a:p>
          <a:p>
            <a:pPr marL="457200" lvl="1" indent="0">
              <a:buNone/>
            </a:pPr>
            <a:r>
              <a:rPr lang="pt-BR" sz="5600" dirty="0">
                <a:latin typeface="Calibri (Corpo)"/>
              </a:rPr>
              <a:t>quarto      </a:t>
            </a:r>
          </a:p>
          <a:p>
            <a:pPr marL="457200" lvl="1" indent="0">
              <a:buNone/>
            </a:pPr>
            <a:r>
              <a:rPr lang="pt-BR" sz="5600" dirty="0">
                <a:latin typeface="Calibri (Corpo)"/>
              </a:rPr>
              <a:t>endereco    </a:t>
            </a:r>
          </a:p>
          <a:p>
            <a:pPr marL="457200" lvl="1" indent="0">
              <a:buNone/>
            </a:pPr>
            <a:r>
              <a:rPr lang="pt-BR" sz="5600" dirty="0">
                <a:latin typeface="Calibri (Corpo)"/>
              </a:rPr>
              <a:t>finalidade </a:t>
            </a:r>
            <a:r>
              <a:rPr lang="pt-BR" sz="5600" i="1" dirty="0">
                <a:latin typeface="Calibri (Corpo)"/>
              </a:rPr>
              <a:t>(lista)</a:t>
            </a:r>
          </a:p>
          <a:p>
            <a:pPr marL="457200" lvl="1" indent="0">
              <a:buNone/>
            </a:pPr>
            <a:r>
              <a:rPr lang="pt-BR" sz="5600" dirty="0">
                <a:latin typeface="Calibri (Corpo)"/>
              </a:rPr>
              <a:t>latitude    </a:t>
            </a:r>
          </a:p>
          <a:p>
            <a:pPr marL="457200" lvl="1" indent="0">
              <a:buNone/>
            </a:pPr>
            <a:r>
              <a:rPr lang="pt-BR" sz="5600" dirty="0">
                <a:latin typeface="Calibri (Corpo)"/>
              </a:rPr>
              <a:t>valor       </a:t>
            </a:r>
          </a:p>
          <a:p>
            <a:pPr marL="457200" lvl="1" indent="0">
              <a:buNone/>
            </a:pPr>
            <a:r>
              <a:rPr lang="pt-BR" sz="5600" dirty="0">
                <a:latin typeface="Calibri (Corpo)"/>
              </a:rPr>
              <a:t>url</a:t>
            </a:r>
          </a:p>
          <a:p>
            <a:pPr marL="457200" lvl="1" indent="0">
              <a:buNone/>
            </a:pPr>
            <a:r>
              <a:rPr lang="pt-BR" sz="5600" dirty="0">
                <a:latin typeface="Calibri (Corpo)"/>
              </a:rPr>
              <a:t>opcionais </a:t>
            </a:r>
            <a:r>
              <a:rPr lang="pt-BR" sz="5600" i="1" dirty="0">
                <a:latin typeface="Calibri (Corpo)"/>
              </a:rPr>
              <a:t>(lista de chaves que contém ‘name’, ‘location’,  ‘category’)</a:t>
            </a:r>
          </a:p>
          <a:p>
            <a:pPr marL="457200" lvl="1" indent="0">
              <a:buNone/>
            </a:pPr>
            <a:r>
              <a:rPr lang="pt-BR" sz="5600" dirty="0">
                <a:latin typeface="Calibri (Corpo)"/>
              </a:rPr>
              <a:t>tipo_negocio</a:t>
            </a:r>
          </a:p>
          <a:p>
            <a:pPr marL="457200" lvl="1" indent="0">
              <a:buNone/>
            </a:pPr>
            <a:r>
              <a:rPr lang="pt-BR" sz="5600" dirty="0">
                <a:latin typeface="Calibri (Corpo)"/>
              </a:rPr>
              <a:t>suite       </a:t>
            </a:r>
          </a:p>
          <a:p>
            <a:pPr marL="457200" lvl="1" indent="0">
              <a:buNone/>
            </a:pPr>
            <a:endParaRPr lang="pt-BR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8D23CBC5-0625-4230-A47D-B1D273C45FF1}"/>
              </a:ext>
            </a:extLst>
          </p:cNvPr>
          <p:cNvSpPr txBox="1">
            <a:spLocks/>
          </p:cNvSpPr>
          <p:nvPr/>
        </p:nvSpPr>
        <p:spPr>
          <a:xfrm>
            <a:off x="6479968" y="1715956"/>
            <a:ext cx="5712032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Wingdings 2" panose="05020102010507070707" pitchFamily="18" charset="2"/>
              <a:buNone/>
            </a:pPr>
            <a:r>
              <a:rPr lang="pt-BR" sz="1400" dirty="0">
                <a:latin typeface="Calibri (Corpo)"/>
              </a:rPr>
              <a:t>area_util   </a:t>
            </a:r>
          </a:p>
          <a:p>
            <a:pPr marL="457200" lvl="1" indent="0">
              <a:buFont typeface="Wingdings 2" panose="05020102010507070707" pitchFamily="18" charset="2"/>
              <a:buNone/>
            </a:pPr>
            <a:r>
              <a:rPr lang="pt-BR" sz="1400" dirty="0">
                <a:latin typeface="Calibri (Corpo)"/>
              </a:rPr>
              <a:t>banheiro    </a:t>
            </a:r>
          </a:p>
          <a:p>
            <a:pPr marL="457200" lvl="1" indent="0">
              <a:buFont typeface="Wingdings 2" panose="05020102010507070707" pitchFamily="18" charset="2"/>
              <a:buNone/>
            </a:pPr>
            <a:r>
              <a:rPr lang="pt-BR" sz="1400" dirty="0">
                <a:latin typeface="Calibri (Corpo)"/>
              </a:rPr>
              <a:t>tipo_imovel </a:t>
            </a:r>
            <a:r>
              <a:rPr lang="pt-BR" sz="1400" i="1" dirty="0">
                <a:latin typeface="Calibri (Corpo)"/>
              </a:rPr>
              <a:t>(lista)</a:t>
            </a:r>
          </a:p>
          <a:p>
            <a:pPr marL="457200" lvl="1" indent="0">
              <a:buFont typeface="Wingdings 2" panose="05020102010507070707" pitchFamily="18" charset="2"/>
              <a:buNone/>
            </a:pPr>
            <a:r>
              <a:rPr lang="pt-BR" sz="1400" dirty="0">
                <a:latin typeface="Calibri (Corpo)"/>
              </a:rPr>
              <a:t>garagem     </a:t>
            </a:r>
          </a:p>
          <a:p>
            <a:pPr marL="457200" lvl="1" indent="0">
              <a:buFont typeface="Wingdings 2" panose="05020102010507070707" pitchFamily="18" charset="2"/>
              <a:buNone/>
            </a:pPr>
            <a:r>
              <a:rPr lang="pt-BR" sz="1400" dirty="0">
                <a:latin typeface="Calibri (Corpo)"/>
              </a:rPr>
              <a:t>longitude </a:t>
            </a:r>
          </a:p>
          <a:p>
            <a:pPr marL="457200" lvl="1" indent="0">
              <a:buFont typeface="Wingdings 2" panose="05020102010507070707" pitchFamily="18" charset="2"/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4337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41A48C-47FF-4CAA-A79F-CBBD6CF62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Terrenos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893A894-FB67-4743-8FD6-72AC32D15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800" b="1" dirty="0">
                <a:latin typeface="Calibri (Corpo)"/>
              </a:rPr>
              <a:t>Áreas uteis em </a:t>
            </a:r>
            <a:r>
              <a:rPr lang="pt-BR" sz="1800" b="1" i="0" dirty="0">
                <a:effectLst/>
                <a:latin typeface="Calibri (Corpo)"/>
              </a:rPr>
              <a:t>m</a:t>
            </a:r>
            <a:r>
              <a:rPr lang="pt-BR" sz="2000" b="1" i="0" dirty="0">
                <a:effectLst/>
                <a:latin typeface="Calibri (Corpo)"/>
              </a:rPr>
              <a:t>²</a:t>
            </a:r>
            <a:r>
              <a:rPr lang="pt-BR" sz="1800" b="1" dirty="0">
                <a:latin typeface="Calibri (Corpo)"/>
              </a:rPr>
              <a:t>...</a:t>
            </a:r>
          </a:p>
          <a:p>
            <a:r>
              <a:rPr lang="pt-BR" sz="1500" b="1" dirty="0">
                <a:latin typeface="Calibri (Corpo)"/>
              </a:rPr>
              <a:t>0 - 500: </a:t>
            </a:r>
            <a:r>
              <a:rPr lang="pt-BR" sz="1500" dirty="0">
                <a:latin typeface="Calibri (Corpo)"/>
              </a:rPr>
              <a:t>557</a:t>
            </a:r>
          </a:p>
          <a:p>
            <a:r>
              <a:rPr lang="pt-BR" sz="1500" b="1" dirty="0">
                <a:latin typeface="Calibri (Corpo)"/>
              </a:rPr>
              <a:t>500 - 1000: </a:t>
            </a:r>
            <a:r>
              <a:rPr lang="pt-BR" sz="1500" dirty="0">
                <a:latin typeface="Calibri (Corpo)"/>
              </a:rPr>
              <a:t>204</a:t>
            </a:r>
          </a:p>
          <a:p>
            <a:r>
              <a:rPr lang="pt-BR" sz="1500" b="1" dirty="0">
                <a:latin typeface="Calibri (Corpo)"/>
              </a:rPr>
              <a:t>1000 - 3000: </a:t>
            </a:r>
            <a:r>
              <a:rPr lang="pt-BR" sz="1500" dirty="0">
                <a:latin typeface="Calibri (Corpo)"/>
              </a:rPr>
              <a:t>104</a:t>
            </a:r>
          </a:p>
          <a:p>
            <a:r>
              <a:rPr lang="pt-BR" sz="1500" b="1" dirty="0">
                <a:latin typeface="Calibri (Corpo)"/>
              </a:rPr>
              <a:t>3000 - 5000:</a:t>
            </a:r>
            <a:r>
              <a:rPr lang="pt-BR" sz="1500" dirty="0">
                <a:latin typeface="Calibri (Corpo)"/>
              </a:rPr>
              <a:t> 27</a:t>
            </a:r>
          </a:p>
          <a:p>
            <a:r>
              <a:rPr lang="pt-BR" sz="1500" b="1" dirty="0">
                <a:latin typeface="Calibri (Corpo)"/>
              </a:rPr>
              <a:t>5000 - 10000: </a:t>
            </a:r>
            <a:r>
              <a:rPr lang="pt-BR" sz="1500" dirty="0">
                <a:latin typeface="Calibri (Corpo)"/>
              </a:rPr>
              <a:t>4</a:t>
            </a:r>
          </a:p>
          <a:p>
            <a:r>
              <a:rPr lang="pt-BR" sz="1500" b="1" dirty="0">
                <a:latin typeface="Calibri (Corpo)"/>
              </a:rPr>
              <a:t>10000 - 50000: </a:t>
            </a:r>
            <a:r>
              <a:rPr lang="pt-BR" sz="1500" dirty="0">
                <a:latin typeface="Calibri (Corpo)"/>
              </a:rPr>
              <a:t>8</a:t>
            </a:r>
          </a:p>
          <a:p>
            <a:r>
              <a:rPr lang="pt-BR" sz="1500" b="1" dirty="0">
                <a:latin typeface="Calibri (Corpo)"/>
              </a:rPr>
              <a:t>50000+: </a:t>
            </a:r>
            <a:r>
              <a:rPr lang="pt-BR" sz="1500" dirty="0">
                <a:latin typeface="Calibri (Corpo)"/>
              </a:rPr>
              <a:t>6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1D01D5D-7002-4756-9F16-29FF8B9B4F7E}"/>
              </a:ext>
            </a:extLst>
          </p:cNvPr>
          <p:cNvSpPr/>
          <p:nvPr/>
        </p:nvSpPr>
        <p:spPr>
          <a:xfrm>
            <a:off x="838200" y="3313355"/>
            <a:ext cx="2022438" cy="143076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64280A66-1E36-4D40-A21B-6196B1EA7AAF}"/>
              </a:ext>
            </a:extLst>
          </p:cNvPr>
          <p:cNvSpPr txBox="1">
            <a:spLocks/>
          </p:cNvSpPr>
          <p:nvPr/>
        </p:nvSpPr>
        <p:spPr>
          <a:xfrm>
            <a:off x="6096000" y="1853069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b="1" dirty="0">
                <a:solidFill>
                  <a:schemeClr val="tx2"/>
                </a:solidFill>
                <a:latin typeface="Calibri (Corpo)"/>
              </a:rPr>
              <a:t>Valores (R$)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0 - 50.000: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157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50.000 - 100.000: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102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100.000 - 200.000: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332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200.000 - 350.000: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408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350.000 - 500.000: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275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550.000 - 1.000.000: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202</a:t>
            </a:r>
          </a:p>
          <a:p>
            <a:r>
              <a:rPr lang="pt-BR" sz="1500" b="1" dirty="0">
                <a:solidFill>
                  <a:schemeClr val="tx2"/>
                </a:solidFill>
                <a:latin typeface="Calibri (Corpo)"/>
              </a:rPr>
              <a:t>1.000.000+: </a:t>
            </a:r>
            <a:r>
              <a:rPr lang="pt-BR" sz="1500" dirty="0">
                <a:solidFill>
                  <a:schemeClr val="tx2"/>
                </a:solidFill>
                <a:latin typeface="Calibri (Corpo)"/>
              </a:rPr>
              <a:t>168</a:t>
            </a:r>
          </a:p>
        </p:txBody>
      </p:sp>
    </p:spTree>
    <p:extLst>
      <p:ext uri="{BB962C8B-B14F-4D97-AF65-F5344CB8AC3E}">
        <p14:creationId xmlns:p14="http://schemas.microsoft.com/office/powerpoint/2010/main" val="24801653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35D4F4-653C-4B4E-9784-BCF4A302B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de dado em anúncios.json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E7C082-A560-485A-94D1-9823F0FA5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84868" cy="435133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pt-BR" b="1" dirty="0" err="1">
                <a:latin typeface="Calibri (Corpo)"/>
              </a:rPr>
              <a:t>area_total</a:t>
            </a:r>
            <a:r>
              <a:rPr lang="pt-BR" b="1" dirty="0">
                <a:latin typeface="Calibri (Corpo)"/>
              </a:rPr>
              <a:t>:</a:t>
            </a:r>
            <a:r>
              <a:rPr lang="pt-BR" dirty="0">
                <a:latin typeface="Calibri (Corpo)"/>
              </a:rPr>
              <a:t> 142</a:t>
            </a:r>
          </a:p>
          <a:p>
            <a:pPr marL="0" indent="0">
              <a:buNone/>
            </a:pPr>
            <a:r>
              <a:rPr lang="pt-BR" b="1" dirty="0">
                <a:latin typeface="Calibri (Corpo)"/>
              </a:rPr>
              <a:t>quarto: </a:t>
            </a:r>
            <a:r>
              <a:rPr lang="pt-BR" dirty="0">
                <a:latin typeface="Calibri (Corpo)"/>
              </a:rPr>
              <a:t>3</a:t>
            </a:r>
          </a:p>
          <a:p>
            <a:pPr marL="0" indent="0">
              <a:buNone/>
            </a:pPr>
            <a:r>
              <a:rPr lang="pt-BR" b="1" dirty="0">
                <a:latin typeface="Calibri (Corpo)"/>
              </a:rPr>
              <a:t>endereco: </a:t>
            </a:r>
            <a:r>
              <a:rPr lang="pt-BR" dirty="0">
                <a:latin typeface="Calibri (Corpo)"/>
              </a:rPr>
              <a:t>Avenida Colombo</a:t>
            </a:r>
          </a:p>
          <a:p>
            <a:pPr marL="0" indent="0">
              <a:buNone/>
            </a:pPr>
            <a:r>
              <a:rPr lang="pt-BR" b="1" dirty="0">
                <a:latin typeface="Calibri (Corpo)"/>
              </a:rPr>
              <a:t>finalidade: </a:t>
            </a:r>
            <a:r>
              <a:rPr lang="pt-BR" dirty="0">
                <a:latin typeface="Calibri (Corpo)"/>
              </a:rPr>
              <a:t>['Residencial']</a:t>
            </a:r>
          </a:p>
          <a:p>
            <a:pPr marL="0" indent="0">
              <a:buNone/>
            </a:pPr>
            <a:r>
              <a:rPr lang="pt-BR" b="1" dirty="0">
                <a:latin typeface="Calibri (Corpo)"/>
              </a:rPr>
              <a:t>latitude:</a:t>
            </a:r>
            <a:r>
              <a:rPr lang="pt-BR" dirty="0">
                <a:latin typeface="Calibri (Corpo)"/>
              </a:rPr>
              <a:t> -23.412</a:t>
            </a:r>
          </a:p>
          <a:p>
            <a:pPr marL="0" indent="0">
              <a:buNone/>
            </a:pPr>
            <a:r>
              <a:rPr lang="pt-BR" b="1" dirty="0">
                <a:latin typeface="Calibri (Corpo)"/>
              </a:rPr>
              <a:t>valor:</a:t>
            </a:r>
            <a:r>
              <a:rPr lang="pt-BR" dirty="0">
                <a:latin typeface="Calibri (Corpo)"/>
              </a:rPr>
              <a:t> 350000</a:t>
            </a:r>
          </a:p>
          <a:p>
            <a:pPr marL="0" indent="0">
              <a:buNone/>
            </a:pPr>
            <a:r>
              <a:rPr lang="pt-BR" b="1" dirty="0">
                <a:latin typeface="Calibri (Corpo)"/>
              </a:rPr>
              <a:t>url:</a:t>
            </a:r>
            <a:r>
              <a:rPr lang="pt-BR" dirty="0">
                <a:latin typeface="Calibri (Corpo)"/>
              </a:rPr>
              <a:t> https://zapimoveis.com.br/imovel/2467459374</a:t>
            </a:r>
          </a:p>
          <a:p>
            <a:pPr marL="0" indent="0">
              <a:buNone/>
            </a:pPr>
            <a:r>
              <a:rPr lang="pt-BR" b="1" dirty="0">
                <a:latin typeface="Calibri (Corpo)"/>
              </a:rPr>
              <a:t>Opcionais:</a:t>
            </a:r>
          </a:p>
          <a:p>
            <a:pPr marL="0" indent="0">
              <a:buNone/>
            </a:pPr>
            <a:r>
              <a:rPr lang="pt-BR" dirty="0">
                <a:latin typeface="Calibri (Corpo)"/>
              </a:rPr>
              <a:t>{'name': 'Churrasqueira', 'location': ['imovel', 'edificio'], 'category': 'Lazer'}</a:t>
            </a:r>
          </a:p>
          <a:p>
            <a:pPr marL="0" indent="0">
              <a:buNone/>
            </a:pPr>
            <a:r>
              <a:rPr lang="pt-BR" dirty="0">
                <a:latin typeface="Calibri (Corpo)"/>
              </a:rPr>
              <a:t>{'name': 'Elevador', 'location': ['imovel', 'edificio'], 'category': 'Serviço'}</a:t>
            </a:r>
          </a:p>
          <a:p>
            <a:pPr marL="0" indent="0">
              <a:buNone/>
            </a:pPr>
            <a:r>
              <a:rPr lang="pt-BR" dirty="0">
                <a:latin typeface="Calibri (Corpo)"/>
              </a:rPr>
              <a:t>{'name': 'Playground', 'location': ['edificio'], 'category': 'Kids'}</a:t>
            </a:r>
          </a:p>
          <a:p>
            <a:pPr marL="0" indent="0">
              <a:buNone/>
            </a:pPr>
            <a:r>
              <a:rPr lang="pt-BR" dirty="0">
                <a:latin typeface="Calibri (Corpo)"/>
              </a:rPr>
              <a:t>{'name': 'Interfone', 'location': ['imovel', 'edificio'], 'category': 'Serviço'}</a:t>
            </a:r>
          </a:p>
          <a:p>
            <a:pPr marL="0" indent="0">
              <a:buNone/>
            </a:pPr>
            <a:r>
              <a:rPr lang="pt-BR" dirty="0">
                <a:latin typeface="Calibri (Corpo)"/>
              </a:rPr>
              <a:t>{'name': 'Lavanderia', 'location': ['imovel', 'edificio'], 'category': 'Cômodo'}</a:t>
            </a:r>
          </a:p>
          <a:p>
            <a:pPr marL="0" indent="0">
              <a:buNone/>
            </a:pPr>
            <a:r>
              <a:rPr lang="pt-BR" dirty="0">
                <a:latin typeface="Calibri (Corpo)"/>
              </a:rPr>
              <a:t>{'name': 'Vigia', 'location': ['imovel', 'edificio'], 'category': 'Segurança'}</a:t>
            </a:r>
          </a:p>
          <a:p>
            <a:pPr marL="0" indent="0">
              <a:buNone/>
            </a:pPr>
            <a:r>
              <a:rPr lang="pt-BR" dirty="0">
                <a:latin typeface="Calibri (Corpo)"/>
              </a:rPr>
              <a:t>{'name': 'Varanda', 'location': ['imovel'], 'category': 'Cômodo'}</a:t>
            </a:r>
          </a:p>
          <a:p>
            <a:pPr marL="0" indent="0">
              <a:buNone/>
            </a:pPr>
            <a:r>
              <a:rPr lang="pt-BR" dirty="0">
                <a:latin typeface="Calibri (Corpo)"/>
              </a:rPr>
              <a:t>{'name': 'Salão de Jogos', 'location': ['imovel', 'edificio'], 'category': 'Lazer'}</a:t>
            </a:r>
          </a:p>
          <a:p>
            <a:pPr marL="0" indent="0">
              <a:buNone/>
            </a:pPr>
            <a:r>
              <a:rPr lang="pt-BR" dirty="0">
                <a:latin typeface="Calibri (Corpo)"/>
              </a:rPr>
              <a:t>{'name': 'Salão de festas', 'location': ['imovel', 'edificio'], 'category': 'Lazer'}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D893EDA5-BFAD-4947-80FD-2BF2CEF9389C}"/>
              </a:ext>
            </a:extLst>
          </p:cNvPr>
          <p:cNvSpPr txBox="1">
            <a:spLocks/>
          </p:cNvSpPr>
          <p:nvPr/>
        </p:nvSpPr>
        <p:spPr>
          <a:xfrm>
            <a:off x="6096000" y="1911686"/>
            <a:ext cx="488486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100" b="1" dirty="0">
                <a:solidFill>
                  <a:schemeClr val="tx2"/>
                </a:solidFill>
                <a:latin typeface="Calibri (Corpo)"/>
              </a:rPr>
              <a:t>tipo_negocio: </a:t>
            </a:r>
            <a:r>
              <a:rPr lang="pt-BR" sz="1100" dirty="0">
                <a:solidFill>
                  <a:schemeClr val="tx2"/>
                </a:solidFill>
                <a:latin typeface="Calibri (Corpo)"/>
              </a:rPr>
              <a:t>Venda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100" b="1" dirty="0">
                <a:solidFill>
                  <a:schemeClr val="tx2"/>
                </a:solidFill>
                <a:latin typeface="Calibri (Corpo)"/>
              </a:rPr>
              <a:t>suite:</a:t>
            </a:r>
            <a:r>
              <a:rPr lang="pt-BR" sz="1100" dirty="0">
                <a:solidFill>
                  <a:schemeClr val="tx2"/>
                </a:solidFill>
                <a:latin typeface="Calibri (Corpo)"/>
              </a:rPr>
              <a:t> 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100" b="1" dirty="0">
                <a:solidFill>
                  <a:schemeClr val="tx2"/>
                </a:solidFill>
                <a:latin typeface="Calibri (Corpo)"/>
              </a:rPr>
              <a:t>area_util:</a:t>
            </a:r>
            <a:r>
              <a:rPr lang="pt-BR" sz="1100" dirty="0">
                <a:solidFill>
                  <a:schemeClr val="tx2"/>
                </a:solidFill>
                <a:latin typeface="Calibri (Corpo)"/>
              </a:rPr>
              <a:t> 109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100" b="1" dirty="0">
                <a:solidFill>
                  <a:schemeClr val="tx2"/>
                </a:solidFill>
                <a:latin typeface="Calibri (Corpo)"/>
              </a:rPr>
              <a:t>banheiro:</a:t>
            </a:r>
            <a:r>
              <a:rPr lang="pt-BR" sz="1100" dirty="0">
                <a:solidFill>
                  <a:schemeClr val="tx2"/>
                </a:solidFill>
                <a:latin typeface="Calibri (Corpo)"/>
              </a:rPr>
              <a:t> 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100" b="1" dirty="0">
                <a:solidFill>
                  <a:schemeClr val="tx2"/>
                </a:solidFill>
                <a:latin typeface="Calibri (Corpo)"/>
              </a:rPr>
              <a:t>tipo_imovel: </a:t>
            </a:r>
            <a:r>
              <a:rPr lang="pt-BR" sz="1100" dirty="0">
                <a:solidFill>
                  <a:schemeClr val="tx2"/>
                </a:solidFill>
                <a:latin typeface="Calibri (Corpo)"/>
              </a:rPr>
              <a:t>['Apartamento']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100" b="1" dirty="0">
                <a:solidFill>
                  <a:schemeClr val="tx2"/>
                </a:solidFill>
                <a:latin typeface="Calibri (Corpo)"/>
              </a:rPr>
              <a:t>garagem:</a:t>
            </a:r>
            <a:r>
              <a:rPr lang="pt-BR" sz="1100" dirty="0">
                <a:solidFill>
                  <a:schemeClr val="tx2"/>
                </a:solidFill>
                <a:latin typeface="Calibri (Corpo)"/>
              </a:rPr>
              <a:t> 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100" b="1" dirty="0">
                <a:solidFill>
                  <a:schemeClr val="tx2"/>
                </a:solidFill>
                <a:latin typeface="Calibri (Corpo)"/>
              </a:rPr>
              <a:t>longitude:</a:t>
            </a:r>
            <a:r>
              <a:rPr lang="pt-BR" sz="1100" dirty="0">
                <a:solidFill>
                  <a:schemeClr val="tx2"/>
                </a:solidFill>
                <a:latin typeface="Calibri (Corpo)"/>
              </a:rPr>
              <a:t> -51.9355</a:t>
            </a:r>
          </a:p>
        </p:txBody>
      </p:sp>
    </p:spTree>
    <p:extLst>
      <p:ext uri="{BB962C8B-B14F-4D97-AF65-F5344CB8AC3E}">
        <p14:creationId xmlns:p14="http://schemas.microsoft.com/office/powerpoint/2010/main" val="7550286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CCEA596E-D852-4AA0-8807-FBF5D9C5F239}"/>
              </a:ext>
            </a:extLst>
          </p:cNvPr>
          <p:cNvSpPr txBox="1">
            <a:spLocks/>
          </p:cNvSpPr>
          <p:nvPr/>
        </p:nvSpPr>
        <p:spPr>
          <a:xfrm>
            <a:off x="581191" y="703949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pt-BR" sz="1200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BF7E35D-2595-466F-A688-6D541C3F5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>
                <a:latin typeface="Calibri (Corpo)"/>
              </a:rPr>
              <a:t>* Ambos os mapas são interativos e foram construídos conforme a latitude e longitude porém alguns dados estão corrompidos</a:t>
            </a:r>
          </a:p>
          <a:p>
            <a:pPr marL="0" indent="0">
              <a:buNone/>
            </a:pPr>
            <a:r>
              <a:rPr lang="pt-BR" b="1" dirty="0">
                <a:latin typeface="Calibri (Corpo)"/>
              </a:rPr>
              <a:t>* Toda tecnologia utilizada está em meu </a:t>
            </a:r>
            <a:r>
              <a:rPr lang="pt-BR" b="1" dirty="0" err="1">
                <a:latin typeface="Calibri (Corpo)"/>
              </a:rPr>
              <a:t>github</a:t>
            </a:r>
            <a:r>
              <a:rPr lang="pt-BR" b="1" dirty="0">
                <a:latin typeface="Calibri (Corpo)"/>
              </a:rPr>
              <a:t>: </a:t>
            </a:r>
          </a:p>
          <a:p>
            <a:pPr marL="0" indent="0">
              <a:buNone/>
            </a:pPr>
            <a:r>
              <a:rPr lang="pt-BR" dirty="0">
                <a:latin typeface="Calibri (Corpo)"/>
                <a:hlinkClick r:id="rId2"/>
              </a:rPr>
              <a:t>https://github.com/Gabriellimmaa/desafio-isket</a:t>
            </a:r>
            <a:endParaRPr lang="pt-BR" dirty="0">
              <a:latin typeface="Calibri (Corpo)"/>
            </a:endParaRPr>
          </a:p>
          <a:p>
            <a:pPr marL="0" indent="0">
              <a:buNone/>
            </a:pPr>
            <a:endParaRPr lang="pt-BR" dirty="0">
              <a:latin typeface="Calibri (Corpo)"/>
            </a:endParaRPr>
          </a:p>
          <a:p>
            <a:pPr marL="0" indent="0">
              <a:buNone/>
            </a:pPr>
            <a:r>
              <a:rPr lang="pt-BR" b="1" dirty="0">
                <a:latin typeface="Calibri (Corpo)"/>
              </a:rPr>
              <a:t>Obrigado </a:t>
            </a:r>
            <a:r>
              <a:rPr lang="pt-BR" b="1" dirty="0">
                <a:latin typeface="Calibri (Corpo)"/>
                <a:sym typeface="Wingdings" panose="05000000000000000000" pitchFamily="2" charset="2"/>
              </a:rPr>
              <a:t></a:t>
            </a:r>
            <a:endParaRPr lang="pt-BR" b="1" dirty="0">
              <a:latin typeface="Calibri (Corpo)"/>
            </a:endParaRPr>
          </a:p>
          <a:p>
            <a:pPr>
              <a:buFont typeface="Arial" panose="020B0604020202020204" pitchFamily="34" charset="0"/>
              <a:buChar char="•"/>
            </a:pPr>
            <a:endParaRPr lang="pt-BR" dirty="0">
              <a:latin typeface="Calibri (Corpo)"/>
            </a:endParaRPr>
          </a:p>
        </p:txBody>
      </p:sp>
    </p:spTree>
    <p:extLst>
      <p:ext uri="{BB962C8B-B14F-4D97-AF65-F5344CB8AC3E}">
        <p14:creationId xmlns:p14="http://schemas.microsoft.com/office/powerpoint/2010/main" val="2389398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D25FF3-8714-4E0F-9DA9-169BFC4F0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Terreno com toda segurança</a:t>
            </a:r>
            <a:br>
              <a:rPr lang="pt-BR" dirty="0"/>
            </a:br>
            <a:r>
              <a:rPr lang="pt-BR" sz="1200" dirty="0"/>
              <a:t>Circuito de segurança e câmeras de segurança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BE78D7-613F-497D-92B7-EDE1742DC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latin typeface="Calibri (Corpo)"/>
              </a:rPr>
              <a:t>Valor: </a:t>
            </a:r>
            <a:r>
              <a:rPr lang="pt-BR" dirty="0">
                <a:latin typeface="Calibri (Corpo)"/>
              </a:rPr>
              <a:t>330.000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Area total: </a:t>
            </a:r>
            <a:r>
              <a:rPr lang="pt-BR" dirty="0">
                <a:latin typeface="Calibri (Corpo)"/>
              </a:rPr>
              <a:t>597</a:t>
            </a:r>
          </a:p>
          <a:p>
            <a:r>
              <a:rPr lang="pt-BR" b="1" dirty="0">
                <a:latin typeface="Calibri (Corpo)"/>
              </a:rPr>
              <a:t>Area útil: </a:t>
            </a:r>
            <a:r>
              <a:rPr lang="pt-BR" dirty="0">
                <a:latin typeface="Calibri (Corpo)"/>
              </a:rPr>
              <a:t>597</a:t>
            </a:r>
          </a:p>
          <a:p>
            <a:endParaRPr lang="pt-BR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Endereço: </a:t>
            </a:r>
            <a:r>
              <a:rPr lang="pt-BR" dirty="0">
                <a:latin typeface="Calibri (Corpo)"/>
              </a:rPr>
              <a:t>Avenida Brasil</a:t>
            </a:r>
          </a:p>
          <a:p>
            <a:r>
              <a:rPr lang="pt-BR" b="1" dirty="0">
                <a:latin typeface="Calibri (Corpo)"/>
              </a:rPr>
              <a:t>Finalidade: </a:t>
            </a:r>
            <a:r>
              <a:rPr lang="pt-BR" dirty="0">
                <a:latin typeface="Calibri (Corpo)"/>
              </a:rPr>
              <a:t>Comercial</a:t>
            </a:r>
          </a:p>
          <a:p>
            <a:r>
              <a:rPr lang="pt-BR" b="1" dirty="0">
                <a:latin typeface="Calibri (Corpo)"/>
              </a:rPr>
              <a:t>Tipo negocio: </a:t>
            </a:r>
            <a:r>
              <a:rPr lang="pt-BR" dirty="0">
                <a:latin typeface="Calibri (Corpo)"/>
              </a:rPr>
              <a:t>Venda</a:t>
            </a:r>
          </a:p>
          <a:p>
            <a:pPr marL="0" indent="0">
              <a:buNone/>
            </a:pPr>
            <a:endParaRPr lang="pt-BR" dirty="0">
              <a:latin typeface="Calibri (Corpo)"/>
            </a:endParaRPr>
          </a:p>
        </p:txBody>
      </p:sp>
    </p:spTree>
    <p:extLst>
      <p:ext uri="{BB962C8B-B14F-4D97-AF65-F5344CB8AC3E}">
        <p14:creationId xmlns:p14="http://schemas.microsoft.com/office/powerpoint/2010/main" val="295323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D25FF3-8714-4E0F-9DA9-169BFC4F0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Terreno (500-1000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Area útil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BE78D7-613F-497D-92B7-EDE1742DC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latin typeface="Calibri (Corpo)"/>
              </a:rPr>
              <a:t>Valor: </a:t>
            </a:r>
            <a:r>
              <a:rPr lang="pt-BR" dirty="0">
                <a:latin typeface="Calibri (Corpo)"/>
              </a:rPr>
              <a:t>700.000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Area total: </a:t>
            </a:r>
            <a:r>
              <a:rPr lang="pt-BR" dirty="0">
                <a:latin typeface="Calibri (Corpo)"/>
              </a:rPr>
              <a:t>619</a:t>
            </a:r>
          </a:p>
          <a:p>
            <a:r>
              <a:rPr lang="pt-BR" b="1" dirty="0">
                <a:latin typeface="Calibri (Corpo)"/>
              </a:rPr>
              <a:t>Area útil: </a:t>
            </a:r>
            <a:r>
              <a:rPr lang="pt-BR" dirty="0">
                <a:latin typeface="Calibri (Corpo)"/>
              </a:rPr>
              <a:t>619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Endereço: </a:t>
            </a:r>
            <a:r>
              <a:rPr lang="pt-BR" b="0" i="0" dirty="0">
                <a:solidFill>
                  <a:srgbClr val="333333"/>
                </a:solidFill>
                <a:effectLst/>
                <a:latin typeface="Calibri (Corpo)"/>
              </a:rPr>
              <a:t>DOUTOR ALBERTO BYNGTON JUNIOR 133,</a:t>
            </a:r>
          </a:p>
          <a:p>
            <a:pPr marL="0" indent="0">
              <a:buNone/>
            </a:pPr>
            <a:r>
              <a:rPr lang="pt-BR" b="0" i="0" dirty="0">
                <a:solidFill>
                  <a:srgbClr val="333333"/>
                </a:solidFill>
                <a:effectLst/>
                <a:latin typeface="Calibri (Corpo)"/>
              </a:rPr>
              <a:t>Vila Esperança, Maringá</a:t>
            </a:r>
            <a:endParaRPr lang="pt-BR" b="1" dirty="0">
              <a:latin typeface="Calibri (Corpo)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4FC3BA9E-B1E3-4BB6-9FF4-69D44F62F4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1887" y="2112748"/>
            <a:ext cx="3008919" cy="2251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1CB3BD1B-4887-45D1-A732-475F88B2E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8421" y="2112748"/>
            <a:ext cx="2501787" cy="2251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Mapa">
            <a:extLst>
              <a:ext uri="{FF2B5EF4-FFF2-40B4-BE49-F238E27FC236}">
                <a16:creationId xmlns:a16="http://schemas.microsoft.com/office/drawing/2014/main" id="{3585BFBF-727D-47D7-A9B9-D3BB3DA73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121" y="4538456"/>
            <a:ext cx="3459685" cy="2022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1937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D25FF3-8714-4E0F-9DA9-169BFC4F0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Terreno (500-1000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Area útil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BE78D7-613F-497D-92B7-EDE1742DC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latin typeface="Calibri (Corpo)"/>
              </a:rPr>
              <a:t>Valor: </a:t>
            </a:r>
            <a:r>
              <a:rPr lang="pt-BR" dirty="0">
                <a:latin typeface="Calibri (Corpo)"/>
              </a:rPr>
              <a:t>1.200.000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Area total: </a:t>
            </a:r>
            <a:r>
              <a:rPr lang="pt-BR" dirty="0">
                <a:latin typeface="Calibri (Corpo)"/>
              </a:rPr>
              <a:t>583</a:t>
            </a:r>
          </a:p>
          <a:p>
            <a:r>
              <a:rPr lang="pt-BR" b="1" dirty="0">
                <a:latin typeface="Calibri (Corpo)"/>
              </a:rPr>
              <a:t>Area útil': </a:t>
            </a:r>
            <a:r>
              <a:rPr lang="pt-BR" dirty="0">
                <a:latin typeface="Calibri (Corpo)"/>
              </a:rPr>
              <a:t>583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Endereço: </a:t>
            </a:r>
            <a:r>
              <a:rPr lang="pt-BR" b="0" i="0" dirty="0">
                <a:solidFill>
                  <a:srgbClr val="333333"/>
                </a:solidFill>
                <a:effectLst/>
                <a:latin typeface="Calibri (Corpo)"/>
              </a:rPr>
              <a:t>rua guarani , 405, Zona 04, Maringá</a:t>
            </a:r>
            <a:endParaRPr lang="pt-BR" b="1" dirty="0">
              <a:latin typeface="Calibri (Corpo)"/>
            </a:endParaRPr>
          </a:p>
        </p:txBody>
      </p:sp>
      <p:pic>
        <p:nvPicPr>
          <p:cNvPr id="6146" name="Picture 2" descr="Mapa">
            <a:extLst>
              <a:ext uri="{FF2B5EF4-FFF2-40B4-BE49-F238E27FC236}">
                <a16:creationId xmlns:a16="http://schemas.microsoft.com/office/drawing/2014/main" id="{A93BDE41-7A29-46DA-A308-E0E585B87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276" y="2173624"/>
            <a:ext cx="3964220" cy="2317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D16F60BD-78C1-485E-82B2-F50D6117C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3819" y="2188564"/>
            <a:ext cx="2356988" cy="3938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1091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D25FF3-8714-4E0F-9DA9-169BFC4F0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Terreno (500-1000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Area útil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BE78D7-613F-497D-92B7-EDE1742DC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latin typeface="Calibri (Corpo)"/>
              </a:rPr>
              <a:t>valor: </a:t>
            </a:r>
            <a:r>
              <a:rPr lang="pt-BR" dirty="0">
                <a:latin typeface="Calibri (Corpo)"/>
              </a:rPr>
              <a:t>1.800.000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Area total: </a:t>
            </a:r>
            <a:r>
              <a:rPr lang="pt-BR" dirty="0">
                <a:latin typeface="Calibri (Corpo)"/>
              </a:rPr>
              <a:t>520</a:t>
            </a:r>
          </a:p>
          <a:p>
            <a:r>
              <a:rPr lang="pt-BR" b="1" dirty="0">
                <a:latin typeface="Calibri (Corpo)"/>
              </a:rPr>
              <a:t>Area útil': </a:t>
            </a:r>
            <a:r>
              <a:rPr lang="pt-BR" dirty="0">
                <a:latin typeface="Calibri (Corpo)"/>
              </a:rPr>
              <a:t>520</a:t>
            </a:r>
            <a:endParaRPr lang="pt-BR" b="1" dirty="0">
              <a:latin typeface="Calibri (Corpo)"/>
            </a:endParaRP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Endereço:  </a:t>
            </a:r>
            <a:r>
              <a:rPr lang="pt-BR" b="0" i="0" dirty="0">
                <a:solidFill>
                  <a:srgbClr val="333333"/>
                </a:solidFill>
                <a:effectLst/>
                <a:latin typeface="Calibri (Corpo)"/>
              </a:rPr>
              <a:t>ARTHUR THOMAS 757, </a:t>
            </a:r>
          </a:p>
          <a:p>
            <a:pPr marL="0" indent="0">
              <a:buNone/>
            </a:pPr>
            <a:r>
              <a:rPr lang="pt-BR" b="0" i="0" dirty="0">
                <a:solidFill>
                  <a:srgbClr val="333333"/>
                </a:solidFill>
                <a:effectLst/>
                <a:latin typeface="Calibri (Corpo)"/>
              </a:rPr>
              <a:t>Zona 01, Maringá</a:t>
            </a:r>
            <a:endParaRPr lang="pt-BR" b="1" dirty="0">
              <a:latin typeface="Calibri (Corpo)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ABE557C-1A8F-462E-9541-4EB6483C0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7760" y="2180496"/>
            <a:ext cx="3693047" cy="184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Mapa">
            <a:extLst>
              <a:ext uri="{FF2B5EF4-FFF2-40B4-BE49-F238E27FC236}">
                <a16:creationId xmlns:a16="http://schemas.microsoft.com/office/drawing/2014/main" id="{C9EC0650-EC63-405F-A8AE-3AB2E9C60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7759" y="4288555"/>
            <a:ext cx="3693047" cy="2159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5623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D25FF3-8714-4E0F-9DA9-169BFC4F0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Terreno (1000-3000 </a:t>
            </a:r>
            <a:r>
              <a:rPr lang="pt-BR" sz="1800" b="0" i="0" dirty="0">
                <a:effectLst/>
                <a:latin typeface="Gill Sans MT (Títulos)"/>
              </a:rPr>
              <a:t>m</a:t>
            </a:r>
            <a:r>
              <a:rPr lang="pt-BR" sz="2000" b="0" i="0" dirty="0">
                <a:effectLst/>
                <a:latin typeface="Gill Sans MT (Títulos)"/>
              </a:rPr>
              <a:t>²</a:t>
            </a:r>
            <a:r>
              <a:rPr lang="pt-BR" dirty="0"/>
              <a:t>)</a:t>
            </a:r>
            <a:br>
              <a:rPr lang="pt-BR" dirty="0"/>
            </a:br>
            <a:r>
              <a:rPr lang="pt-BR" sz="1200" dirty="0"/>
              <a:t>* Area útil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BE78D7-613F-497D-92B7-EDE1742DC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>
                <a:latin typeface="Calibri (Corpo)"/>
              </a:rPr>
              <a:t>Valor: </a:t>
            </a:r>
            <a:r>
              <a:rPr lang="pt-BR" dirty="0">
                <a:latin typeface="Calibri (Corpo)"/>
              </a:rPr>
              <a:t>9.000.000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Area total: </a:t>
            </a:r>
            <a:r>
              <a:rPr lang="pt-BR" dirty="0">
                <a:latin typeface="Calibri (Corpo)"/>
              </a:rPr>
              <a:t>2934</a:t>
            </a:r>
          </a:p>
          <a:p>
            <a:r>
              <a:rPr lang="pt-BR" b="1" dirty="0">
                <a:latin typeface="Calibri (Corpo)"/>
              </a:rPr>
              <a:t>Area útil': </a:t>
            </a:r>
            <a:r>
              <a:rPr lang="pt-BR" dirty="0">
                <a:latin typeface="Calibri (Corpo)"/>
              </a:rPr>
              <a:t>2934</a:t>
            </a:r>
          </a:p>
          <a:p>
            <a:endParaRPr lang="pt-BR" b="1" dirty="0">
              <a:latin typeface="Calibri (Corpo)"/>
            </a:endParaRPr>
          </a:p>
          <a:p>
            <a:r>
              <a:rPr lang="pt-BR" b="1" dirty="0">
                <a:latin typeface="Calibri (Corpo)"/>
              </a:rPr>
              <a:t>Endereço: </a:t>
            </a:r>
            <a:r>
              <a:rPr lang="pt-BR" b="0" i="0" dirty="0">
                <a:solidFill>
                  <a:srgbClr val="333333"/>
                </a:solidFill>
                <a:effectLst/>
                <a:latin typeface="Calibri (Corpo)"/>
              </a:rPr>
              <a:t>CERRO AZUL 136, Zona 02, Maringá</a:t>
            </a:r>
            <a:r>
              <a:rPr lang="pt-BR" b="1" dirty="0">
                <a:latin typeface="Calibri (Corpo)"/>
              </a:rPr>
              <a:t> </a:t>
            </a:r>
          </a:p>
        </p:txBody>
      </p:sp>
      <p:pic>
        <p:nvPicPr>
          <p:cNvPr id="4098" name="Picture 2" descr="Mapa">
            <a:extLst>
              <a:ext uri="{FF2B5EF4-FFF2-40B4-BE49-F238E27FC236}">
                <a16:creationId xmlns:a16="http://schemas.microsoft.com/office/drawing/2014/main" id="{8D442143-D525-4B4C-90E9-574C06EAC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3389" y="2047419"/>
            <a:ext cx="3166054" cy="1851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5F21B4FF-982C-4B4B-BD45-560B1E19B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536" y="4229924"/>
            <a:ext cx="3251907" cy="209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150D84DF-8520-4AC5-AB82-4D0DEF0E6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166" y="2088134"/>
            <a:ext cx="2373855" cy="1780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22537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TM03457464[[fn=Dividendo]]</Template>
  <TotalTime>319</TotalTime>
  <Words>1291</Words>
  <Application>Microsoft Office PowerPoint</Application>
  <PresentationFormat>Widescreen</PresentationFormat>
  <Paragraphs>231</Paragraphs>
  <Slides>41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41</vt:i4>
      </vt:variant>
    </vt:vector>
  </HeadingPairs>
  <TitlesOfParts>
    <vt:vector size="48" baseType="lpstr">
      <vt:lpstr>Arial</vt:lpstr>
      <vt:lpstr>Calibri (Corpo)</vt:lpstr>
      <vt:lpstr>Gill Sans MT</vt:lpstr>
      <vt:lpstr>Gill Sans MT (Títulos)</vt:lpstr>
      <vt:lpstr>Open Sans</vt:lpstr>
      <vt:lpstr>Wingdings 2</vt:lpstr>
      <vt:lpstr>Dividendo</vt:lpstr>
      <vt:lpstr>Desafio isket</vt:lpstr>
      <vt:lpstr>Informações uteis</vt:lpstr>
      <vt:lpstr>Sugestões DE TERRENOS</vt:lpstr>
      <vt:lpstr>Terrenos</vt:lpstr>
      <vt:lpstr>Terreno com toda segurança Circuito de segurança e câmeras de segurança</vt:lpstr>
      <vt:lpstr>Terreno (500-1000 m²) * Area útil</vt:lpstr>
      <vt:lpstr>Terreno (500-1000 m²) * Area útil</vt:lpstr>
      <vt:lpstr>Terreno (500-1000 m²) * Area útil</vt:lpstr>
      <vt:lpstr>Terreno (1000-3000 m²) * Area útil</vt:lpstr>
      <vt:lpstr>Terreno (3000-5000 m²) * Area útil</vt:lpstr>
      <vt:lpstr>Terreno (5000-10000 m²) * Area útil</vt:lpstr>
      <vt:lpstr>Mapa DE TERRENOS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Sugestões DE GALPÕES</vt:lpstr>
      <vt:lpstr>GALPÕES</vt:lpstr>
      <vt:lpstr>GALPÃO (500-1000 m²) * Area útil</vt:lpstr>
      <vt:lpstr>GALPÃO (500-1000 m²) * Area útil</vt:lpstr>
      <vt:lpstr>GALPÃO (1000-3000 m²) * Area útil</vt:lpstr>
      <vt:lpstr>Mapa DE GALPÕES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MAPEAMENTO DE TODOS MERCADOS EM MARINGÁ</vt:lpstr>
      <vt:lpstr>Apresentação do PowerPoint</vt:lpstr>
      <vt:lpstr>MAPEAMENTO DE TERRENOS E GALPÕES COMPARADOS AOS MERCADOS JÁ EXISTENTES</vt:lpstr>
      <vt:lpstr>Apresentação do PowerPoint</vt:lpstr>
      <vt:lpstr>Apresentação do PowerPoint</vt:lpstr>
      <vt:lpstr>Detalhes da atividade</vt:lpstr>
      <vt:lpstr>Anúncios</vt:lpstr>
      <vt:lpstr>Exemplo de dado em anúncios.json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Desafio isket</dc:title>
  <dc:creator>nativos players</dc:creator>
  <cp:lastModifiedBy>nativos players</cp:lastModifiedBy>
  <cp:revision>1</cp:revision>
  <dcterms:created xsi:type="dcterms:W3CDTF">2021-12-07T15:14:48Z</dcterms:created>
  <dcterms:modified xsi:type="dcterms:W3CDTF">2021-12-07T20:33:51Z</dcterms:modified>
</cp:coreProperties>
</file>

<file path=docProps/thumbnail.jpeg>
</file>